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76" r:id="rId15"/>
    <p:sldId id="277" r:id="rId16"/>
    <p:sldId id="269" r:id="rId17"/>
    <p:sldId id="270" r:id="rId18"/>
    <p:sldId id="271" r:id="rId19"/>
    <p:sldId id="272" r:id="rId20"/>
    <p:sldId id="273" r:id="rId21"/>
    <p:sldId id="275" r:id="rId22"/>
    <p:sldId id="27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98D6404-B643-4FAB-AF5B-ABB8CC5D03B4}" type="datetimeFigureOut">
              <a:rPr lang="en-GB" smtClean="0"/>
              <a:t>06/09/2019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420723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98D6404-B643-4FAB-AF5B-ABB8CC5D03B4}" type="datetimeFigureOut">
              <a:rPr lang="en-GB" smtClean="0"/>
              <a:t>06/09/2019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1185503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98D6404-B643-4FAB-AF5B-ABB8CC5D03B4}" type="datetimeFigureOut">
              <a:rPr lang="en-GB" smtClean="0"/>
              <a:t>06/09/2019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2544811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98D6404-B643-4FAB-AF5B-ABB8CC5D03B4}" type="datetimeFigureOut">
              <a:rPr lang="en-GB" smtClean="0"/>
              <a:t>06/09/2019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3072497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8D6404-B643-4FAB-AF5B-ABB8CC5D03B4}" type="datetimeFigureOut">
              <a:rPr lang="en-GB" smtClean="0"/>
              <a:t>06/09/2019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3049806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98D6404-B643-4FAB-AF5B-ABB8CC5D03B4}" type="datetimeFigureOut">
              <a:rPr lang="en-GB" smtClean="0"/>
              <a:t>06/09/2019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3630903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98D6404-B643-4FAB-AF5B-ABB8CC5D03B4}" type="datetimeFigureOut">
              <a:rPr lang="en-GB" smtClean="0"/>
              <a:t>06/09/2019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2424459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98D6404-B643-4FAB-AF5B-ABB8CC5D03B4}" type="datetimeFigureOut">
              <a:rPr lang="en-GB" smtClean="0"/>
              <a:t>06/09/2019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716050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8D6404-B643-4FAB-AF5B-ABB8CC5D03B4}" type="datetimeFigureOut">
              <a:rPr lang="en-GB" smtClean="0"/>
              <a:t>06/09/2019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2088740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8D6404-B643-4FAB-AF5B-ABB8CC5D03B4}" type="datetimeFigureOut">
              <a:rPr lang="en-GB" smtClean="0"/>
              <a:t>06/09/2019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3336001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8D6404-B643-4FAB-AF5B-ABB8CC5D03B4}" type="datetimeFigureOut">
              <a:rPr lang="en-GB" smtClean="0"/>
              <a:t>06/09/2019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AD804D-EA4F-425B-92CE-97033622C97B}" type="slidenum">
              <a:rPr lang="en-GB" smtClean="0"/>
              <a:t>‹#›</a:t>
            </a:fld>
            <a:endParaRPr lang="en-GB"/>
          </a:p>
        </p:txBody>
      </p:sp>
    </p:spTree>
    <p:extLst>
      <p:ext uri="{BB962C8B-B14F-4D97-AF65-F5344CB8AC3E}">
        <p14:creationId xmlns:p14="http://schemas.microsoft.com/office/powerpoint/2010/main" val="244655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8D6404-B643-4FAB-AF5B-ABB8CC5D03B4}" type="datetimeFigureOut">
              <a:rPr lang="en-GB" smtClean="0"/>
              <a:t>06/09/2019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AD804D-EA4F-425B-92CE-97033622C97B}" type="slidenum">
              <a:rPr lang="en-GB" smtClean="0"/>
              <a:t>‹#›</a:t>
            </a:fld>
            <a:endParaRPr lang="en-GB"/>
          </a:p>
        </p:txBody>
      </p:sp>
    </p:spTree>
    <p:extLst>
      <p:ext uri="{BB962C8B-B14F-4D97-AF65-F5344CB8AC3E}">
        <p14:creationId xmlns:p14="http://schemas.microsoft.com/office/powerpoint/2010/main" val="3135999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beta.tunbridgewells.gov.uk/local-plan/local-plan-updates/lp-updates-items/august-2019-update-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solidFill>
            <a:schemeClr val="accent3">
              <a:lumMod val="60000"/>
              <a:lumOff val="40000"/>
            </a:schemeClr>
          </a:solidFill>
        </p:spPr>
        <p:txBody>
          <a:bodyPr>
            <a:normAutofit fontScale="90000"/>
          </a:bodyPr>
          <a:lstStyle/>
          <a:p>
            <a:r>
              <a:rPr lang="en-GB" sz="3200" b="1" dirty="0" smtClean="0"/>
              <a:t>The new Tunbridge Wells Borough Local Plan </a:t>
            </a:r>
            <a:br>
              <a:rPr lang="en-GB" sz="3200" b="1" dirty="0" smtClean="0"/>
            </a:br>
            <a:r>
              <a:rPr lang="en-GB" sz="3200" b="1" dirty="0" smtClean="0"/>
              <a:t>and its implications for </a:t>
            </a:r>
            <a:r>
              <a:rPr lang="en-GB" sz="3200" b="1" dirty="0" err="1" smtClean="0"/>
              <a:t>Brenchley</a:t>
            </a:r>
            <a:r>
              <a:rPr lang="en-GB" sz="3200" b="1" dirty="0" smtClean="0"/>
              <a:t> and </a:t>
            </a:r>
            <a:r>
              <a:rPr lang="en-GB" sz="3200" b="1" dirty="0" err="1" smtClean="0"/>
              <a:t>Matfield</a:t>
            </a:r>
            <a:endParaRPr lang="en-GB" sz="3200" b="1" dirty="0"/>
          </a:p>
        </p:txBody>
      </p:sp>
      <p:sp>
        <p:nvSpPr>
          <p:cNvPr id="5" name="Subtitle 4"/>
          <p:cNvSpPr>
            <a:spLocks noGrp="1"/>
          </p:cNvSpPr>
          <p:nvPr>
            <p:ph type="subTitle" idx="1"/>
          </p:nvPr>
        </p:nvSpPr>
        <p:spPr>
          <a:solidFill>
            <a:schemeClr val="bg2">
              <a:lumMod val="75000"/>
            </a:schemeClr>
          </a:solidFill>
        </p:spPr>
        <p:txBody>
          <a:bodyPr>
            <a:normAutofit/>
          </a:bodyPr>
          <a:lstStyle/>
          <a:p>
            <a:r>
              <a:rPr lang="en-GB" sz="2400" b="1" dirty="0" smtClean="0">
                <a:solidFill>
                  <a:schemeClr val="tx1"/>
                </a:solidFill>
              </a:rPr>
              <a:t>Public meetings</a:t>
            </a:r>
          </a:p>
          <a:p>
            <a:r>
              <a:rPr lang="en-GB" sz="2000" b="1" dirty="0" err="1" smtClean="0">
                <a:solidFill>
                  <a:schemeClr val="tx1"/>
                </a:solidFill>
              </a:rPr>
              <a:t>Matfield</a:t>
            </a:r>
            <a:r>
              <a:rPr lang="en-GB" sz="2000" b="1" dirty="0" smtClean="0">
                <a:solidFill>
                  <a:schemeClr val="tx1"/>
                </a:solidFill>
              </a:rPr>
              <a:t> - September 18 / </a:t>
            </a:r>
            <a:r>
              <a:rPr lang="en-GB" sz="2000" b="1" dirty="0" err="1" smtClean="0">
                <a:solidFill>
                  <a:schemeClr val="tx1"/>
                </a:solidFill>
              </a:rPr>
              <a:t>Brenchley</a:t>
            </a:r>
            <a:r>
              <a:rPr lang="en-GB" sz="2000" b="1" dirty="0" smtClean="0">
                <a:solidFill>
                  <a:schemeClr val="tx1"/>
                </a:solidFill>
              </a:rPr>
              <a:t> - September 23</a:t>
            </a:r>
          </a:p>
          <a:p>
            <a:endParaRPr lang="en-GB" sz="2000" b="1" dirty="0" smtClean="0">
              <a:solidFill>
                <a:schemeClr val="tx1"/>
              </a:solidFill>
            </a:endParaRPr>
          </a:p>
          <a:p>
            <a:r>
              <a:rPr lang="en-GB" sz="2000" b="1" dirty="0" smtClean="0">
                <a:solidFill>
                  <a:schemeClr val="tx1"/>
                </a:solidFill>
              </a:rPr>
              <a:t>Lindsay Frost –Independent planning consultant</a:t>
            </a:r>
            <a:endParaRPr lang="en-GB" sz="2000" b="1" dirty="0">
              <a:solidFill>
                <a:schemeClr val="tx1"/>
              </a:solidFill>
            </a:endParaRPr>
          </a:p>
        </p:txBody>
      </p:sp>
      <p:pic>
        <p:nvPicPr>
          <p:cNvPr id="1026" name="Picture 2" descr="C:\Users\Lindsay\Documents\th (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60648"/>
            <a:ext cx="2095500" cy="17049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968" y="489248"/>
            <a:ext cx="3095625" cy="1476375"/>
          </a:xfrm>
          <a:prstGeom prst="rect">
            <a:avLst/>
          </a:prstGeom>
          <a:ln>
            <a:solidFill>
              <a:schemeClr val="accent1">
                <a:alpha val="90000"/>
              </a:schemeClr>
            </a:solidFill>
          </a:ln>
        </p:spPr>
      </p:pic>
    </p:spTree>
    <p:extLst>
      <p:ext uri="{BB962C8B-B14F-4D97-AF65-F5344CB8AC3E}">
        <p14:creationId xmlns:p14="http://schemas.microsoft.com/office/powerpoint/2010/main" val="2369000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The Local Plan process</a:t>
            </a:r>
            <a:endParaRPr lang="en-GB" sz="3200" b="1"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507" t="25255" r="21840" b="38504"/>
          <a:stretch/>
        </p:blipFill>
        <p:spPr bwMode="auto">
          <a:xfrm>
            <a:off x="1547665" y="1977958"/>
            <a:ext cx="6240888" cy="3251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7263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Key planning issues facing Tunbridge Wells Borough   </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a:bodyPr>
          <a:lstStyle/>
          <a:p>
            <a:r>
              <a:rPr lang="en-GB" sz="2000" dirty="0" smtClean="0"/>
              <a:t>Biggest planning issue facing TWBC is accommodating housing growth in a sustainable way , given the strong pressure for development , and the many environmental and infrastructure constraints, in the area </a:t>
            </a:r>
          </a:p>
          <a:p>
            <a:r>
              <a:rPr lang="en-GB" sz="2000" dirty="0" smtClean="0"/>
              <a:t>Past and future housebuilding rates –</a:t>
            </a:r>
            <a:r>
              <a:rPr lang="en-GB" sz="2000" b="1" dirty="0" smtClean="0"/>
              <a:t>average annual completions</a:t>
            </a:r>
          </a:p>
          <a:p>
            <a:endParaRPr lang="en-GB" sz="2000" dirty="0"/>
          </a:p>
          <a:p>
            <a:endParaRPr lang="en-GB" sz="2000" dirty="0" smtClean="0"/>
          </a:p>
          <a:p>
            <a:endParaRPr lang="en-GB" sz="2000" dirty="0"/>
          </a:p>
          <a:p>
            <a:endParaRPr lang="en-GB" sz="2000" dirty="0" smtClean="0"/>
          </a:p>
          <a:p>
            <a:endParaRPr lang="en-GB" sz="2000" dirty="0"/>
          </a:p>
          <a:p>
            <a:endParaRPr lang="en-GB" sz="2000" dirty="0" smtClean="0"/>
          </a:p>
          <a:p>
            <a:endParaRPr lang="en-GB" sz="2000" dirty="0"/>
          </a:p>
          <a:p>
            <a:pPr marL="0" indent="0">
              <a:buNone/>
            </a:pPr>
            <a:r>
              <a:rPr lang="en-GB" sz="1600" dirty="0" smtClean="0"/>
              <a:t>         *   Net actual average annual completions    ** Implied future build rate in new Local </a:t>
            </a:r>
            <a:r>
              <a:rPr lang="en-GB" sz="1600" dirty="0"/>
              <a:t>P</a:t>
            </a:r>
            <a:r>
              <a:rPr lang="en-GB" sz="1600" dirty="0" smtClean="0"/>
              <a:t>lan : 	this may change again as process evolves further</a:t>
            </a:r>
          </a:p>
          <a:p>
            <a:pPr marL="0" indent="0">
              <a:buNone/>
            </a:pPr>
            <a:endParaRPr lang="en-GB" sz="2000" dirty="0"/>
          </a:p>
        </p:txBody>
      </p:sp>
      <p:graphicFrame>
        <p:nvGraphicFramePr>
          <p:cNvPr id="4" name="Table 3"/>
          <p:cNvGraphicFramePr>
            <a:graphicFrameLocks noGrp="1"/>
          </p:cNvGraphicFramePr>
          <p:nvPr>
            <p:extLst>
              <p:ext uri="{D42A27DB-BD31-4B8C-83A1-F6EECF244321}">
                <p14:modId xmlns:p14="http://schemas.microsoft.com/office/powerpoint/2010/main" val="647308156"/>
              </p:ext>
            </p:extLst>
          </p:nvPr>
        </p:nvGraphicFramePr>
        <p:xfrm>
          <a:off x="1331640" y="3140968"/>
          <a:ext cx="3456384" cy="1824317"/>
        </p:xfrm>
        <a:graphic>
          <a:graphicData uri="http://schemas.openxmlformats.org/drawingml/2006/table">
            <a:tbl>
              <a:tblPr firstRow="1" bandRow="1">
                <a:tableStyleId>{5C22544A-7EE6-4342-B048-85BDC9FD1C3A}</a:tableStyleId>
              </a:tblPr>
              <a:tblGrid>
                <a:gridCol w="1721780"/>
                <a:gridCol w="1734604"/>
              </a:tblGrid>
              <a:tr h="605117">
                <a:tc>
                  <a:txBody>
                    <a:bodyPr/>
                    <a:lstStyle/>
                    <a:p>
                      <a:r>
                        <a:rPr lang="en-GB" sz="1400" dirty="0" smtClean="0"/>
                        <a:t>Period</a:t>
                      </a:r>
                      <a:endParaRPr lang="en-GB" sz="1400" dirty="0"/>
                    </a:p>
                  </a:txBody>
                  <a:tcPr/>
                </a:tc>
                <a:tc>
                  <a:txBody>
                    <a:bodyPr/>
                    <a:lstStyle/>
                    <a:p>
                      <a:r>
                        <a:rPr lang="en-GB" sz="1400" baseline="0" dirty="0" smtClean="0"/>
                        <a:t>      TWBC</a:t>
                      </a:r>
                      <a:endParaRPr lang="en-GB" sz="1400" dirty="0"/>
                    </a:p>
                  </a:txBody>
                  <a:tcPr/>
                </a:tc>
              </a:tr>
              <a:tr h="299677">
                <a:tc>
                  <a:txBody>
                    <a:bodyPr/>
                    <a:lstStyle/>
                    <a:p>
                      <a:r>
                        <a:rPr lang="en-GB" sz="1400" dirty="0" smtClean="0"/>
                        <a:t>2001-2006 *</a:t>
                      </a:r>
                      <a:endParaRPr lang="en-GB" sz="1400" dirty="0"/>
                    </a:p>
                  </a:txBody>
                  <a:tcPr/>
                </a:tc>
                <a:tc>
                  <a:txBody>
                    <a:bodyPr/>
                    <a:lstStyle/>
                    <a:p>
                      <a:r>
                        <a:rPr lang="en-GB" sz="1400" dirty="0" smtClean="0"/>
                        <a:t>       313</a:t>
                      </a:r>
                      <a:endParaRPr lang="en-GB" sz="1400" dirty="0"/>
                    </a:p>
                  </a:txBody>
                  <a:tcPr/>
                </a:tc>
              </a:tr>
              <a:tr h="299677">
                <a:tc>
                  <a:txBody>
                    <a:bodyPr/>
                    <a:lstStyle/>
                    <a:p>
                      <a:r>
                        <a:rPr lang="en-GB" sz="1400" dirty="0" smtClean="0"/>
                        <a:t>2006-2011 *</a:t>
                      </a:r>
                      <a:endParaRPr lang="en-GB" sz="1400" dirty="0"/>
                    </a:p>
                  </a:txBody>
                  <a:tcPr/>
                </a:tc>
                <a:tc>
                  <a:txBody>
                    <a:bodyPr/>
                    <a:lstStyle/>
                    <a:p>
                      <a:r>
                        <a:rPr lang="en-GB" sz="1400" dirty="0" smtClean="0"/>
                        <a:t>       372</a:t>
                      </a:r>
                      <a:endParaRPr lang="en-GB" sz="1400" dirty="0"/>
                    </a:p>
                  </a:txBody>
                  <a:tcPr/>
                </a:tc>
              </a:tr>
              <a:tr h="299677">
                <a:tc>
                  <a:txBody>
                    <a:bodyPr/>
                    <a:lstStyle/>
                    <a:p>
                      <a:r>
                        <a:rPr lang="en-GB" sz="1400" dirty="0" smtClean="0"/>
                        <a:t>2011-</a:t>
                      </a:r>
                      <a:r>
                        <a:rPr lang="en-GB" sz="1400" baseline="0" dirty="0" smtClean="0"/>
                        <a:t> 2016 *</a:t>
                      </a:r>
                      <a:endParaRPr lang="en-GB" sz="1400" dirty="0"/>
                    </a:p>
                  </a:txBody>
                  <a:tcPr/>
                </a:tc>
                <a:tc>
                  <a:txBody>
                    <a:bodyPr/>
                    <a:lstStyle/>
                    <a:p>
                      <a:r>
                        <a:rPr lang="en-GB" sz="1400" dirty="0" smtClean="0"/>
                        <a:t>       257</a:t>
                      </a:r>
                      <a:endParaRPr lang="en-GB" sz="1400" dirty="0"/>
                    </a:p>
                  </a:txBody>
                  <a:tcPr/>
                </a:tc>
              </a:tr>
              <a:tr h="299677">
                <a:tc>
                  <a:txBody>
                    <a:bodyPr/>
                    <a:lstStyle/>
                    <a:p>
                      <a:r>
                        <a:rPr lang="en-GB" sz="1400" dirty="0" smtClean="0"/>
                        <a:t>2016- 2030 **</a:t>
                      </a:r>
                      <a:endParaRPr lang="en-GB" sz="1400" dirty="0"/>
                    </a:p>
                  </a:txBody>
                  <a:tcPr/>
                </a:tc>
                <a:tc>
                  <a:txBody>
                    <a:bodyPr/>
                    <a:lstStyle/>
                    <a:p>
                      <a:r>
                        <a:rPr lang="en-GB" sz="1400" dirty="0" smtClean="0"/>
                        <a:t>       678</a:t>
                      </a:r>
                      <a:endParaRPr lang="en-GB" sz="1400" dirty="0"/>
                    </a:p>
                  </a:txBody>
                  <a:tcPr/>
                </a:tc>
              </a:tr>
            </a:tbl>
          </a:graphicData>
        </a:graphic>
      </p:graphicFrame>
      <p:pic>
        <p:nvPicPr>
          <p:cNvPr id="1026" name="Picture 2" descr="C:\Users\Lindsay\Pictures\images (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3140969"/>
            <a:ext cx="2672459" cy="177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7670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The local plan development strategy</a:t>
            </a:r>
            <a:endParaRPr lang="en-GB" sz="3200" b="1"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7006" t="11924" r="26172" b="7054"/>
          <a:stretch/>
        </p:blipFill>
        <p:spPr bwMode="auto">
          <a:xfrm rot="5400000">
            <a:off x="1987896" y="412853"/>
            <a:ext cx="5096199" cy="7272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585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Proposals for </a:t>
            </a:r>
            <a:r>
              <a:rPr lang="en-GB" sz="3200" b="1" dirty="0" err="1" smtClean="0"/>
              <a:t>Brenchley</a:t>
            </a:r>
            <a:r>
              <a:rPr lang="en-GB" sz="3200" b="1" dirty="0" smtClean="0"/>
              <a:t> and </a:t>
            </a:r>
            <a:r>
              <a:rPr lang="en-GB" sz="3200" b="1" dirty="0" err="1" smtClean="0"/>
              <a:t>Matfield</a:t>
            </a:r>
            <a:r>
              <a:rPr lang="en-GB" sz="3200" b="1" dirty="0" smtClean="0"/>
              <a:t> parish </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a:bodyPr>
          <a:lstStyle/>
          <a:p>
            <a:r>
              <a:rPr lang="en-GB" sz="2000" dirty="0" smtClean="0"/>
              <a:t>91-150 new dwellings on four housing development allocation sites:</a:t>
            </a:r>
            <a:endParaRPr lang="en-GB" sz="2000" dirty="0"/>
          </a:p>
          <a:p>
            <a:pPr>
              <a:buFont typeface="Wingdings"/>
              <a:buChar char="Ø"/>
            </a:pPr>
            <a:r>
              <a:rPr lang="en-GB" sz="2000" dirty="0" smtClean="0"/>
              <a:t>BM1: Land between </a:t>
            </a:r>
            <a:r>
              <a:rPr lang="en-GB" sz="2000" dirty="0" err="1" smtClean="0"/>
              <a:t>Brenchley</a:t>
            </a:r>
            <a:r>
              <a:rPr lang="en-GB" sz="2000" dirty="0" smtClean="0"/>
              <a:t> </a:t>
            </a:r>
            <a:r>
              <a:rPr lang="en-GB" sz="2000" dirty="0"/>
              <a:t>R</a:t>
            </a:r>
            <a:r>
              <a:rPr lang="en-GB" sz="2000" dirty="0" smtClean="0"/>
              <a:t>d, Copper Lane, Maidstone Road (30-45)</a:t>
            </a:r>
          </a:p>
          <a:p>
            <a:pPr>
              <a:buFont typeface="Wingdings"/>
              <a:buChar char="Ø"/>
            </a:pPr>
            <a:r>
              <a:rPr lang="en-GB" sz="2000" dirty="0" smtClean="0"/>
              <a:t>BM2:  </a:t>
            </a:r>
            <a:r>
              <a:rPr lang="en-GB" sz="2000" dirty="0" err="1" smtClean="0"/>
              <a:t>Matfield</a:t>
            </a:r>
            <a:r>
              <a:rPr lang="en-GB" sz="2000" dirty="0" smtClean="0"/>
              <a:t> House orchards (20-30)</a:t>
            </a:r>
          </a:p>
          <a:p>
            <a:pPr>
              <a:buFont typeface="Wingdings"/>
              <a:buChar char="Ø"/>
            </a:pPr>
            <a:r>
              <a:rPr lang="en-GB" sz="2000" dirty="0" smtClean="0"/>
              <a:t>BM3: Ashes Plantation, Maidstone Road (30-60)</a:t>
            </a:r>
          </a:p>
          <a:p>
            <a:pPr>
              <a:buFont typeface="Wingdings"/>
              <a:buChar char="Ø"/>
            </a:pPr>
            <a:r>
              <a:rPr lang="en-GB" sz="2000" dirty="0" smtClean="0"/>
              <a:t>BM4: Land at Maidstone Road(11-15)</a:t>
            </a:r>
          </a:p>
          <a:p>
            <a:pPr marL="0" indent="0">
              <a:buNone/>
            </a:pPr>
            <a:r>
              <a:rPr lang="en-GB" sz="2000" dirty="0" smtClean="0"/>
              <a:t>  …    plus any “windfall sites”, mostly within existing villages, which will have defined “limits to built development”</a:t>
            </a:r>
          </a:p>
          <a:p>
            <a:r>
              <a:rPr lang="en-GB" sz="2000" dirty="0" smtClean="0"/>
              <a:t>Protect High Weald AONB and other important landscape and natural features</a:t>
            </a:r>
          </a:p>
          <a:p>
            <a:r>
              <a:rPr lang="en-GB" sz="2000" dirty="0" smtClean="0"/>
              <a:t>Protect existing conservation areas and listed buildings</a:t>
            </a:r>
          </a:p>
          <a:p>
            <a:r>
              <a:rPr lang="en-GB" sz="2000" dirty="0" smtClean="0"/>
              <a:t>Developer contributions to upgrade local infrastructure in line with growth </a:t>
            </a:r>
            <a:endParaRPr lang="en-GB" sz="2000" dirty="0"/>
          </a:p>
        </p:txBody>
      </p:sp>
    </p:spTree>
    <p:extLst>
      <p:ext uri="{BB962C8B-B14F-4D97-AF65-F5344CB8AC3E}">
        <p14:creationId xmlns:p14="http://schemas.microsoft.com/office/powerpoint/2010/main" val="2557214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err="1" smtClean="0"/>
              <a:t>Brenchley</a:t>
            </a:r>
            <a:r>
              <a:rPr lang="en-GB" sz="3200" b="1" dirty="0" smtClean="0"/>
              <a:t> Draft Policies Map </a:t>
            </a:r>
            <a:endParaRPr lang="en-GB" sz="3200" b="1"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674" t="10258" r="19841" b="3513"/>
          <a:stretch/>
        </p:blipFill>
        <p:spPr bwMode="auto">
          <a:xfrm>
            <a:off x="2051720" y="1449657"/>
            <a:ext cx="4680520" cy="5251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7352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err="1" smtClean="0"/>
              <a:t>Matfield</a:t>
            </a:r>
            <a:r>
              <a:rPr lang="en-GB" sz="3200" b="1" dirty="0" smtClean="0"/>
              <a:t> Draft Policies Map</a:t>
            </a:r>
            <a:endParaRPr lang="en-GB" sz="3200" b="1"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007" t="11716" r="20507" b="3930"/>
          <a:stretch/>
        </p:blipFill>
        <p:spPr bwMode="auto">
          <a:xfrm>
            <a:off x="2339752" y="1523046"/>
            <a:ext cx="4248471" cy="4819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1938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BM1: Land between </a:t>
            </a:r>
            <a:r>
              <a:rPr lang="en-GB" sz="3200" b="1" dirty="0" err="1" smtClean="0"/>
              <a:t>Brenchley</a:t>
            </a:r>
            <a:r>
              <a:rPr lang="en-GB" sz="3200" b="1" dirty="0" smtClean="0"/>
              <a:t> Road, Coppers Lane, Maidstone Road (30-45 dwellings)</a:t>
            </a:r>
            <a:endParaRPr lang="en-GB" sz="3200" b="1" dirty="0"/>
          </a:p>
        </p:txBody>
      </p:sp>
      <p:sp>
        <p:nvSpPr>
          <p:cNvPr id="5" name="Content Placeholder 4"/>
          <p:cNvSpPr>
            <a:spLocks noGrp="1"/>
          </p:cNvSpPr>
          <p:nvPr>
            <p:ph sz="half" idx="2"/>
          </p:nvPr>
        </p:nvSpPr>
        <p:spPr>
          <a:solidFill>
            <a:schemeClr val="bg2">
              <a:lumMod val="90000"/>
            </a:schemeClr>
          </a:solidFill>
        </p:spPr>
        <p:txBody>
          <a:bodyPr>
            <a:normAutofit/>
          </a:bodyPr>
          <a:lstStyle/>
          <a:p>
            <a:r>
              <a:rPr lang="en-GB" sz="2000" dirty="0" smtClean="0"/>
              <a:t>Landscape /visual  and heritage appraisals to inform site access and layout</a:t>
            </a:r>
          </a:p>
          <a:p>
            <a:r>
              <a:rPr lang="en-GB" sz="2000" dirty="0" smtClean="0"/>
              <a:t>Site access off either Maidstone road or </a:t>
            </a:r>
            <a:r>
              <a:rPr lang="en-GB" sz="2000" dirty="0" err="1" smtClean="0"/>
              <a:t>Brenchley</a:t>
            </a:r>
            <a:r>
              <a:rPr lang="en-GB" sz="2000" dirty="0" smtClean="0"/>
              <a:t> Road ( not Copper </a:t>
            </a:r>
            <a:r>
              <a:rPr lang="en-GB" sz="2000" dirty="0"/>
              <a:t>L</a:t>
            </a:r>
            <a:r>
              <a:rPr lang="en-GB" sz="2000" dirty="0" smtClean="0"/>
              <a:t>ane)</a:t>
            </a:r>
          </a:p>
          <a:p>
            <a:r>
              <a:rPr lang="en-GB" sz="2000" dirty="0" smtClean="0"/>
              <a:t>Pedestrian access to link to local footways</a:t>
            </a:r>
          </a:p>
          <a:p>
            <a:r>
              <a:rPr lang="en-GB" sz="2000" dirty="0" smtClean="0"/>
              <a:t>On-site green spaces, allotments and playground</a:t>
            </a:r>
            <a:endParaRPr lang="en-GB" sz="2000" dirty="0"/>
          </a:p>
        </p:txBody>
      </p:sp>
      <p:pic>
        <p:nvPicPr>
          <p:cNvPr id="1026" name="Picture 2"/>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0461" t="15919" r="32892" b="16682"/>
          <a:stretch/>
        </p:blipFill>
        <p:spPr bwMode="auto">
          <a:xfrm>
            <a:off x="1043608" y="1655446"/>
            <a:ext cx="3039268" cy="4471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7925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BM2 </a:t>
            </a:r>
            <a:r>
              <a:rPr lang="en-GB" sz="3200" b="1" dirty="0" err="1" smtClean="0"/>
              <a:t>Matfield</a:t>
            </a:r>
            <a:r>
              <a:rPr lang="en-GB" sz="3200" b="1" dirty="0" smtClean="0"/>
              <a:t> House orchards (20-30 </a:t>
            </a:r>
            <a:r>
              <a:rPr lang="en-GB" sz="3200" b="1" dirty="0" err="1" smtClean="0"/>
              <a:t>dwelings</a:t>
            </a:r>
            <a:r>
              <a:rPr lang="en-GB" sz="3200" b="1" dirty="0" smtClean="0"/>
              <a:t>)</a:t>
            </a:r>
            <a:endParaRPr lang="en-GB" sz="3200" b="1" dirty="0"/>
          </a:p>
        </p:txBody>
      </p:sp>
      <p:sp>
        <p:nvSpPr>
          <p:cNvPr id="4" name="Content Placeholder 3"/>
          <p:cNvSpPr>
            <a:spLocks noGrp="1"/>
          </p:cNvSpPr>
          <p:nvPr>
            <p:ph sz="half" idx="2"/>
          </p:nvPr>
        </p:nvSpPr>
        <p:spPr>
          <a:solidFill>
            <a:schemeClr val="bg2">
              <a:lumMod val="90000"/>
            </a:schemeClr>
          </a:solidFill>
        </p:spPr>
        <p:txBody>
          <a:bodyPr>
            <a:normAutofit fontScale="92500" lnSpcReduction="10000"/>
          </a:bodyPr>
          <a:lstStyle/>
          <a:p>
            <a:r>
              <a:rPr lang="en-GB" sz="2000" dirty="0" smtClean="0"/>
              <a:t>Two parcels of land</a:t>
            </a:r>
          </a:p>
          <a:p>
            <a:r>
              <a:rPr lang="en-GB" sz="2000" dirty="0" smtClean="0"/>
              <a:t>Landscape </a:t>
            </a:r>
            <a:r>
              <a:rPr lang="en-GB" sz="2000" dirty="0"/>
              <a:t>/visual </a:t>
            </a:r>
            <a:r>
              <a:rPr lang="en-GB" sz="2000" dirty="0" smtClean="0"/>
              <a:t>and </a:t>
            </a:r>
            <a:r>
              <a:rPr lang="en-GB" sz="2000" dirty="0"/>
              <a:t>heritage appraisals to inform site access and </a:t>
            </a:r>
            <a:r>
              <a:rPr lang="en-GB" sz="2000" dirty="0" smtClean="0"/>
              <a:t>layout and protect built heritage</a:t>
            </a:r>
            <a:endParaRPr lang="en-GB" sz="2000" dirty="0"/>
          </a:p>
          <a:p>
            <a:r>
              <a:rPr lang="en-GB" sz="2000" dirty="0"/>
              <a:t>Site access off </a:t>
            </a:r>
            <a:r>
              <a:rPr lang="en-GB" sz="2000" dirty="0" smtClean="0"/>
              <a:t>Chestnut Lane</a:t>
            </a:r>
            <a:endParaRPr lang="en-GB" sz="2000" dirty="0"/>
          </a:p>
          <a:p>
            <a:r>
              <a:rPr lang="en-GB" sz="2000" dirty="0"/>
              <a:t>Pedestrian access to link to local </a:t>
            </a:r>
            <a:r>
              <a:rPr lang="en-GB" sz="2000" dirty="0" smtClean="0"/>
              <a:t>footways</a:t>
            </a:r>
          </a:p>
          <a:p>
            <a:r>
              <a:rPr lang="en-GB" sz="2000" dirty="0" smtClean="0"/>
              <a:t>Orchard land to be safeguarded and managed for its contribution to landscape and ecology</a:t>
            </a:r>
          </a:p>
          <a:p>
            <a:r>
              <a:rPr lang="en-GB" sz="2000" dirty="0"/>
              <a:t>on-site amenity/natural green space, and improvements to existing allotments, parks and recreation grounds, children’s play space and youth play space </a:t>
            </a:r>
          </a:p>
          <a:p>
            <a:pPr marL="0" indent="0">
              <a:buNone/>
            </a:pPr>
            <a:endParaRPr lang="en-GB" dirty="0"/>
          </a:p>
        </p:txBody>
      </p:sp>
      <p:pic>
        <p:nvPicPr>
          <p:cNvPr id="1026" name="Picture 2"/>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0461" t="20004" r="31959" b="15223"/>
          <a:stretch/>
        </p:blipFill>
        <p:spPr bwMode="auto">
          <a:xfrm>
            <a:off x="827584" y="1484784"/>
            <a:ext cx="3285472" cy="453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919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BM3: Ashes Plantation, Maidstone Road</a:t>
            </a:r>
            <a:br>
              <a:rPr lang="en-GB" sz="3200" b="1" dirty="0" smtClean="0"/>
            </a:br>
            <a:r>
              <a:rPr lang="en-GB" sz="3200" b="1" dirty="0" smtClean="0"/>
              <a:t>(30-60 dwellings)</a:t>
            </a:r>
            <a:endParaRPr lang="en-GB" sz="3200" b="1" dirty="0"/>
          </a:p>
        </p:txBody>
      </p:sp>
      <p:sp>
        <p:nvSpPr>
          <p:cNvPr id="4" name="Content Placeholder 3"/>
          <p:cNvSpPr>
            <a:spLocks noGrp="1"/>
          </p:cNvSpPr>
          <p:nvPr>
            <p:ph sz="half" idx="2"/>
          </p:nvPr>
        </p:nvSpPr>
        <p:spPr>
          <a:solidFill>
            <a:schemeClr val="bg2">
              <a:lumMod val="90000"/>
            </a:schemeClr>
          </a:solidFill>
        </p:spPr>
        <p:txBody>
          <a:bodyPr>
            <a:normAutofit lnSpcReduction="10000"/>
          </a:bodyPr>
          <a:lstStyle/>
          <a:p>
            <a:r>
              <a:rPr lang="en-GB" sz="2000" dirty="0" smtClean="0"/>
              <a:t>Vehicular access to be determined by highways assessment</a:t>
            </a:r>
          </a:p>
          <a:p>
            <a:r>
              <a:rPr lang="en-GB" sz="2000" dirty="0"/>
              <a:t>Pedestrian access to link to local </a:t>
            </a:r>
            <a:r>
              <a:rPr lang="en-GB" sz="2000" dirty="0" smtClean="0"/>
              <a:t>footways</a:t>
            </a:r>
          </a:p>
          <a:p>
            <a:r>
              <a:rPr lang="en-GB" sz="2000" dirty="0" smtClean="0"/>
              <a:t>Provision </a:t>
            </a:r>
            <a:r>
              <a:rPr lang="en-GB" sz="2000" dirty="0"/>
              <a:t>of on-site amenity/natural green space and children’s play space and improvements to existing allotments, parks and recreation grounds and youth play </a:t>
            </a:r>
            <a:r>
              <a:rPr lang="en-GB" sz="2000" dirty="0" smtClean="0"/>
              <a:t>space</a:t>
            </a:r>
          </a:p>
          <a:p>
            <a:r>
              <a:rPr lang="en-GB" sz="2000" dirty="0" smtClean="0"/>
              <a:t>Reinforce southern landscape boundary</a:t>
            </a:r>
          </a:p>
          <a:p>
            <a:r>
              <a:rPr lang="en-GB" sz="2000" dirty="0" smtClean="0"/>
              <a:t>Compensation for any loss of parking in Oakfield road </a:t>
            </a:r>
            <a:endParaRPr lang="en-GB" sz="2000" dirty="0"/>
          </a:p>
        </p:txBody>
      </p:sp>
      <p:pic>
        <p:nvPicPr>
          <p:cNvPr id="1026" name="Picture 2"/>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2058" t="12417" r="31959" b="17557"/>
          <a:stretch/>
        </p:blipFill>
        <p:spPr bwMode="auto">
          <a:xfrm>
            <a:off x="467544" y="1576256"/>
            <a:ext cx="3766842" cy="4589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7518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BM4: Land at Maidstone Road (11 -15 dwellings)</a:t>
            </a:r>
            <a:endParaRPr lang="en-GB" sz="3200" b="1" dirty="0"/>
          </a:p>
        </p:txBody>
      </p:sp>
      <p:sp>
        <p:nvSpPr>
          <p:cNvPr id="4" name="Content Placeholder 3"/>
          <p:cNvSpPr>
            <a:spLocks noGrp="1"/>
          </p:cNvSpPr>
          <p:nvPr>
            <p:ph sz="half" idx="2"/>
          </p:nvPr>
        </p:nvSpPr>
        <p:spPr>
          <a:solidFill>
            <a:schemeClr val="bg2">
              <a:lumMod val="90000"/>
            </a:schemeClr>
          </a:solidFill>
        </p:spPr>
        <p:txBody>
          <a:bodyPr>
            <a:normAutofit/>
          </a:bodyPr>
          <a:lstStyle/>
          <a:p>
            <a:r>
              <a:rPr lang="en-GB" sz="1600" dirty="0" smtClean="0"/>
              <a:t>Need to retain existing trees and hedgerows on the site will require low density development</a:t>
            </a:r>
          </a:p>
          <a:p>
            <a:r>
              <a:rPr lang="en-GB" sz="1600" dirty="0" smtClean="0"/>
              <a:t>Access off Maidstone Road</a:t>
            </a:r>
          </a:p>
          <a:p>
            <a:r>
              <a:rPr lang="en-GB" sz="1600" dirty="0"/>
              <a:t>Landscape /visual and heritage appraisals to inform site access and layout and protect built heritage</a:t>
            </a:r>
          </a:p>
          <a:p>
            <a:r>
              <a:rPr lang="en-GB" sz="1600" dirty="0" smtClean="0"/>
              <a:t>Improvements </a:t>
            </a:r>
            <a:r>
              <a:rPr lang="en-GB" sz="1600" dirty="0"/>
              <a:t>to existing allotments, amenity/natural green space, parks and recreation grounds, children’s play space and youth play </a:t>
            </a:r>
            <a:r>
              <a:rPr lang="en-GB" sz="1600" dirty="0" smtClean="0"/>
              <a:t>space</a:t>
            </a:r>
          </a:p>
          <a:p>
            <a:r>
              <a:rPr lang="en-GB" sz="1600" dirty="0" smtClean="0"/>
              <a:t>Part of site retained for community use , including additional village hall parking</a:t>
            </a:r>
          </a:p>
          <a:p>
            <a:endParaRPr lang="en-GB" sz="2000" dirty="0"/>
          </a:p>
        </p:txBody>
      </p:sp>
      <p:pic>
        <p:nvPicPr>
          <p:cNvPr id="1026" name="Picture 2"/>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0891" t="15335" r="28457" b="15515"/>
          <a:stretch/>
        </p:blipFill>
        <p:spPr bwMode="auto">
          <a:xfrm>
            <a:off x="359987" y="1628800"/>
            <a:ext cx="4087744"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4509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What this presentation will cover</a:t>
            </a:r>
            <a:endParaRPr lang="en-GB" sz="3200" b="1" dirty="0"/>
          </a:p>
        </p:txBody>
      </p:sp>
      <p:sp>
        <p:nvSpPr>
          <p:cNvPr id="3" name="Content Placeholder 2"/>
          <p:cNvSpPr>
            <a:spLocks noGrp="1"/>
          </p:cNvSpPr>
          <p:nvPr>
            <p:ph idx="1"/>
          </p:nvPr>
        </p:nvSpPr>
        <p:spPr>
          <a:solidFill>
            <a:schemeClr val="bg2">
              <a:lumMod val="90000"/>
            </a:schemeClr>
          </a:solidFill>
        </p:spPr>
        <p:txBody>
          <a:bodyPr/>
          <a:lstStyle/>
          <a:p>
            <a:pPr marL="0" indent="0">
              <a:buNone/>
            </a:pPr>
            <a:r>
              <a:rPr lang="en-GB" sz="2400" dirty="0" smtClean="0"/>
              <a:t>A. The purpose of the planning system</a:t>
            </a:r>
          </a:p>
          <a:p>
            <a:pPr marL="0" indent="0">
              <a:buNone/>
            </a:pPr>
            <a:r>
              <a:rPr lang="en-GB" sz="2400" dirty="0" smtClean="0"/>
              <a:t>B. The plan-led system : local plans and neighbourhood plans</a:t>
            </a:r>
          </a:p>
          <a:p>
            <a:pPr marL="0" indent="0">
              <a:buNone/>
            </a:pPr>
            <a:r>
              <a:rPr lang="en-GB" sz="2400" dirty="0" smtClean="0"/>
              <a:t>C. Plans in Tunbridge </a:t>
            </a:r>
            <a:r>
              <a:rPr lang="en-GB" sz="2400" dirty="0"/>
              <a:t>W</a:t>
            </a:r>
            <a:r>
              <a:rPr lang="en-GB" sz="2400" dirty="0" smtClean="0"/>
              <a:t>ells Borough</a:t>
            </a:r>
          </a:p>
          <a:p>
            <a:pPr marL="0" indent="0">
              <a:buNone/>
            </a:pPr>
            <a:r>
              <a:rPr lang="en-GB" sz="2400" dirty="0" smtClean="0"/>
              <a:t>D. The new Local Plan and its development strategy</a:t>
            </a:r>
          </a:p>
          <a:p>
            <a:pPr marL="0" indent="0">
              <a:buNone/>
            </a:pPr>
            <a:r>
              <a:rPr lang="en-GB" sz="2400" dirty="0" smtClean="0"/>
              <a:t>E. Implications for </a:t>
            </a:r>
            <a:r>
              <a:rPr lang="en-GB" sz="2400" dirty="0" err="1" smtClean="0"/>
              <a:t>Brenchley</a:t>
            </a:r>
            <a:r>
              <a:rPr lang="en-GB" sz="2400" dirty="0" smtClean="0"/>
              <a:t> and </a:t>
            </a:r>
            <a:r>
              <a:rPr lang="en-GB" sz="2400" dirty="0" err="1" smtClean="0"/>
              <a:t>Matfield</a:t>
            </a:r>
            <a:endParaRPr lang="en-GB" sz="2400" dirty="0" smtClean="0"/>
          </a:p>
          <a:p>
            <a:pPr marL="0" indent="0">
              <a:buNone/>
            </a:pPr>
            <a:r>
              <a:rPr lang="en-GB" sz="2400" dirty="0" smtClean="0"/>
              <a:t>F. Issues for discussion</a:t>
            </a:r>
          </a:p>
          <a:p>
            <a:pPr marL="0" indent="0">
              <a:buNone/>
            </a:pPr>
            <a:r>
              <a:rPr lang="en-GB" sz="2400" dirty="0" smtClean="0"/>
              <a:t>G. How to make your views known </a:t>
            </a:r>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0192" y="3717032"/>
            <a:ext cx="2143125" cy="2143125"/>
          </a:xfrm>
          <a:prstGeom prst="rect">
            <a:avLst/>
          </a:prstGeom>
        </p:spPr>
      </p:pic>
    </p:spTree>
    <p:extLst>
      <p:ext uri="{BB962C8B-B14F-4D97-AF65-F5344CB8AC3E}">
        <p14:creationId xmlns:p14="http://schemas.microsoft.com/office/powerpoint/2010/main" val="1069585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accent3">
              <a:lumMod val="60000"/>
              <a:lumOff val="40000"/>
            </a:schemeClr>
          </a:solidFill>
        </p:spPr>
        <p:txBody>
          <a:bodyPr>
            <a:normAutofit/>
          </a:bodyPr>
          <a:lstStyle/>
          <a:p>
            <a:r>
              <a:rPr lang="en-GB" sz="3200" b="1" dirty="0" smtClean="0"/>
              <a:t>Infrastructure upgrades to support growth </a:t>
            </a:r>
            <a:endParaRPr lang="en-GB" sz="3200" b="1" dirty="0"/>
          </a:p>
        </p:txBody>
      </p:sp>
      <p:sp>
        <p:nvSpPr>
          <p:cNvPr id="6" name="Content Placeholder 5"/>
          <p:cNvSpPr>
            <a:spLocks noGrp="1"/>
          </p:cNvSpPr>
          <p:nvPr>
            <p:ph idx="1"/>
          </p:nvPr>
        </p:nvSpPr>
        <p:spPr>
          <a:xfrm>
            <a:off x="323528" y="1628800"/>
            <a:ext cx="8229600" cy="4525963"/>
          </a:xfrm>
          <a:solidFill>
            <a:schemeClr val="bg2">
              <a:lumMod val="90000"/>
            </a:schemeClr>
          </a:solidFill>
        </p:spPr>
        <p:txBody>
          <a:bodyPr>
            <a:noAutofit/>
          </a:bodyPr>
          <a:lstStyle/>
          <a:p>
            <a:pPr marL="0" indent="0">
              <a:buNone/>
            </a:pPr>
            <a:r>
              <a:rPr lang="en-GB" sz="1400" dirty="0" smtClean="0"/>
              <a:t>The draft Local Plan suggests that the following local infrastructure may need to be upgraded to support growth:</a:t>
            </a:r>
          </a:p>
          <a:p>
            <a:pPr marL="0" indent="0">
              <a:buNone/>
            </a:pPr>
            <a:endParaRPr lang="en-GB" sz="1400" dirty="0" smtClean="0"/>
          </a:p>
          <a:p>
            <a:pPr marL="457200" indent="-457200">
              <a:buAutoNum type="arabicPeriod"/>
            </a:pPr>
            <a:r>
              <a:rPr lang="en-GB" sz="1400" dirty="0" smtClean="0"/>
              <a:t>Primary </a:t>
            </a:r>
            <a:r>
              <a:rPr lang="en-GB" sz="1400" dirty="0"/>
              <a:t>and secondary </a:t>
            </a:r>
            <a:r>
              <a:rPr lang="en-GB" sz="1400" dirty="0" smtClean="0"/>
              <a:t>education </a:t>
            </a:r>
          </a:p>
          <a:p>
            <a:pPr marL="457200" indent="-457200">
              <a:buAutoNum type="arabicPeriod"/>
            </a:pPr>
            <a:r>
              <a:rPr lang="en-GB" sz="1400" dirty="0" smtClean="0"/>
              <a:t>Health </a:t>
            </a:r>
            <a:r>
              <a:rPr lang="en-GB" sz="1400" dirty="0"/>
              <a:t>and medical </a:t>
            </a:r>
            <a:r>
              <a:rPr lang="en-GB" sz="1400" dirty="0" smtClean="0"/>
              <a:t>facilities </a:t>
            </a:r>
          </a:p>
          <a:p>
            <a:pPr marL="457200" indent="-457200">
              <a:buAutoNum type="arabicPeriod"/>
            </a:pPr>
            <a:r>
              <a:rPr lang="en-GB" sz="1400" dirty="0" smtClean="0"/>
              <a:t>The </a:t>
            </a:r>
            <a:r>
              <a:rPr lang="en-GB" sz="1400" dirty="0"/>
              <a:t>provision of buildings and spaces to provide cultural infrastructure; </a:t>
            </a:r>
            <a:endParaRPr lang="en-GB" sz="1400" dirty="0" smtClean="0"/>
          </a:p>
          <a:p>
            <a:pPr marL="457200" indent="-457200">
              <a:buAutoNum type="arabicPeriod"/>
            </a:pPr>
            <a:r>
              <a:rPr lang="en-GB" sz="1400" dirty="0" smtClean="0"/>
              <a:t>The </a:t>
            </a:r>
            <a:r>
              <a:rPr lang="en-GB" sz="1400" dirty="0"/>
              <a:t>provision of allotments, amenity/natural green space, parks and recreation grounds, children’s play space and youth play </a:t>
            </a:r>
            <a:r>
              <a:rPr lang="en-GB" sz="1400" dirty="0" smtClean="0"/>
              <a:t>space </a:t>
            </a:r>
          </a:p>
          <a:p>
            <a:pPr marL="457200" indent="-457200">
              <a:buAutoNum type="arabicPeriod"/>
            </a:pPr>
            <a:r>
              <a:rPr lang="en-GB" sz="1400" dirty="0" smtClean="0"/>
              <a:t>A </a:t>
            </a:r>
            <a:r>
              <a:rPr lang="en-GB" sz="1400" dirty="0"/>
              <a:t>new sports hub at Paddock Wood, which could include open space and children's play </a:t>
            </a:r>
            <a:r>
              <a:rPr lang="en-GB" sz="1400" dirty="0" smtClean="0"/>
              <a:t>space</a:t>
            </a:r>
          </a:p>
          <a:p>
            <a:pPr marL="457200" indent="-457200">
              <a:buAutoNum type="arabicPeriod"/>
            </a:pPr>
            <a:r>
              <a:rPr lang="en-GB" sz="1400" dirty="0" smtClean="0"/>
              <a:t>The </a:t>
            </a:r>
            <a:r>
              <a:rPr lang="en-GB" sz="1400" dirty="0"/>
              <a:t>provision of information boards (or similar) and installation of public art along the Hop Pickers Line. Other locally significant historical features, events, and personalities could be recognised as part of this </a:t>
            </a:r>
            <a:r>
              <a:rPr lang="en-GB" sz="1400" dirty="0" smtClean="0"/>
              <a:t>approach </a:t>
            </a:r>
          </a:p>
          <a:p>
            <a:pPr marL="457200" indent="-457200">
              <a:buAutoNum type="arabicPeriod"/>
            </a:pPr>
            <a:r>
              <a:rPr lang="en-GB" sz="1400" dirty="0" smtClean="0"/>
              <a:t>Other </a:t>
            </a:r>
            <a:r>
              <a:rPr lang="en-GB" sz="1400" dirty="0"/>
              <a:t>mitigation measures identified through the pre-application process and planning </a:t>
            </a:r>
            <a:r>
              <a:rPr lang="en-GB" sz="1400" dirty="0" smtClean="0"/>
              <a:t>applications </a:t>
            </a:r>
          </a:p>
          <a:p>
            <a:pPr marL="457200" indent="-457200">
              <a:buAutoNum type="arabicPeriod"/>
            </a:pPr>
            <a:r>
              <a:rPr lang="en-GB" sz="1400" dirty="0" smtClean="0"/>
              <a:t>Play </a:t>
            </a:r>
            <a:r>
              <a:rPr lang="en-GB" sz="1400" dirty="0"/>
              <a:t>spaces and delivery of new children's playground at </a:t>
            </a:r>
            <a:r>
              <a:rPr lang="en-GB" sz="1400" dirty="0" err="1" smtClean="0"/>
              <a:t>Matfield</a:t>
            </a:r>
            <a:endParaRPr lang="en-GB" sz="1400" dirty="0" smtClean="0"/>
          </a:p>
          <a:p>
            <a:pPr marL="457200" indent="-457200">
              <a:buAutoNum type="arabicPeriod"/>
            </a:pPr>
            <a:r>
              <a:rPr lang="en-GB" sz="1400" dirty="0" smtClean="0"/>
              <a:t>Provision </a:t>
            </a:r>
            <a:r>
              <a:rPr lang="en-GB" sz="1400" dirty="0"/>
              <a:t>of improvements to broadband connectivity </a:t>
            </a:r>
            <a:endParaRPr lang="en-GB" sz="1400" dirty="0" smtClean="0"/>
          </a:p>
          <a:p>
            <a:pPr marL="457200" indent="-457200">
              <a:buAutoNum type="arabicPeriod"/>
            </a:pPr>
            <a:r>
              <a:rPr lang="en-GB" sz="1400" dirty="0" smtClean="0"/>
              <a:t>Delivery </a:t>
            </a:r>
            <a:r>
              <a:rPr lang="en-GB" sz="1400" dirty="0"/>
              <a:t>of traffic calming measures at </a:t>
            </a:r>
            <a:r>
              <a:rPr lang="en-GB" sz="1400" dirty="0" err="1" smtClean="0"/>
              <a:t>Matfield</a:t>
            </a:r>
            <a:endParaRPr lang="en-GB" sz="1400" dirty="0" smtClean="0"/>
          </a:p>
          <a:p>
            <a:pPr marL="457200" indent="-457200">
              <a:buAutoNum type="arabicPeriod"/>
            </a:pPr>
            <a:endParaRPr lang="en-GB" sz="1400" dirty="0"/>
          </a:p>
          <a:p>
            <a:pPr marL="0" indent="0">
              <a:buNone/>
            </a:pPr>
            <a:r>
              <a:rPr lang="en-GB" sz="1400" b="1" dirty="0" smtClean="0"/>
              <a:t>               Specific proposals are included with each of the housing development allocations</a:t>
            </a:r>
            <a:endParaRPr lang="en-GB" sz="1400" b="1" dirty="0"/>
          </a:p>
        </p:txBody>
      </p:sp>
    </p:spTree>
    <p:extLst>
      <p:ext uri="{BB962C8B-B14F-4D97-AF65-F5344CB8AC3E}">
        <p14:creationId xmlns:p14="http://schemas.microsoft.com/office/powerpoint/2010/main" val="882713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Implications for the </a:t>
            </a:r>
            <a:r>
              <a:rPr lang="en-GB" sz="3200" b="1" dirty="0" err="1"/>
              <a:t>B</a:t>
            </a:r>
            <a:r>
              <a:rPr lang="en-GB" sz="3200" b="1" dirty="0" err="1" smtClean="0"/>
              <a:t>renchley</a:t>
            </a:r>
            <a:r>
              <a:rPr lang="en-GB" sz="3200" b="1" dirty="0" smtClean="0"/>
              <a:t> and </a:t>
            </a:r>
            <a:r>
              <a:rPr lang="en-GB" sz="3200" b="1" dirty="0" err="1" smtClean="0"/>
              <a:t>Matfield</a:t>
            </a:r>
            <a:r>
              <a:rPr lang="en-GB" sz="3200" b="1" dirty="0" smtClean="0"/>
              <a:t> Neighbourhood Plan </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a:bodyPr>
          <a:lstStyle/>
          <a:p>
            <a:pPr marL="0" indent="0">
              <a:buNone/>
            </a:pPr>
            <a:r>
              <a:rPr lang="en-GB" sz="2000" dirty="0" smtClean="0"/>
              <a:t>Need to review draft Local Plan to assess: </a:t>
            </a:r>
          </a:p>
          <a:p>
            <a:r>
              <a:rPr lang="en-GB" sz="2000" dirty="0" smtClean="0"/>
              <a:t>The overall development strategy and its impact on </a:t>
            </a:r>
            <a:r>
              <a:rPr lang="en-GB" sz="2000" dirty="0" err="1" smtClean="0"/>
              <a:t>Brenchley</a:t>
            </a:r>
            <a:r>
              <a:rPr lang="en-GB" sz="2000" dirty="0" smtClean="0"/>
              <a:t> and </a:t>
            </a:r>
            <a:r>
              <a:rPr lang="en-GB" sz="2000" dirty="0" err="1" smtClean="0"/>
              <a:t>Matfield</a:t>
            </a:r>
            <a:r>
              <a:rPr lang="en-GB" sz="2000" dirty="0" smtClean="0"/>
              <a:t> </a:t>
            </a:r>
          </a:p>
          <a:p>
            <a:r>
              <a:rPr lang="en-GB" sz="2000" dirty="0" smtClean="0"/>
              <a:t>Effect of the proposed development allocations at </a:t>
            </a:r>
            <a:r>
              <a:rPr lang="en-GB" sz="2000" dirty="0" err="1" smtClean="0"/>
              <a:t>Matfield</a:t>
            </a:r>
            <a:r>
              <a:rPr lang="en-GB" sz="2000" dirty="0" smtClean="0"/>
              <a:t> ( support , oppose or suggest modifications ?)</a:t>
            </a:r>
          </a:p>
          <a:p>
            <a:r>
              <a:rPr lang="en-GB" sz="2000" dirty="0" smtClean="0"/>
              <a:t>How the proposed district-wide policies apply locally : do they overlap with ,or constrain, any emerging B&amp;MNP policies ?</a:t>
            </a:r>
          </a:p>
          <a:p>
            <a:r>
              <a:rPr lang="en-GB" sz="2000" dirty="0" smtClean="0"/>
              <a:t>Need for further discussions with </a:t>
            </a:r>
          </a:p>
          <a:p>
            <a:pPr marL="0" indent="0">
              <a:buNone/>
            </a:pPr>
            <a:r>
              <a:rPr lang="en-GB" sz="2000" dirty="0"/>
              <a:t> </a:t>
            </a:r>
            <a:r>
              <a:rPr lang="en-GB" sz="2000" dirty="0" smtClean="0"/>
              <a:t>     TWBC planning officers?</a:t>
            </a:r>
            <a:endParaRPr lang="en-GB" sz="2000" dirty="0"/>
          </a:p>
        </p:txBody>
      </p:sp>
      <p:pic>
        <p:nvPicPr>
          <p:cNvPr id="1026" name="Picture 2" descr="C:\Users\Lindsay\Documents\th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4149079"/>
            <a:ext cx="2574628" cy="1722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4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Where to find out more and make your views known</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a:bodyPr>
          <a:lstStyle/>
          <a:p>
            <a:r>
              <a:rPr lang="en-GB" sz="2000" dirty="0" smtClean="0"/>
              <a:t>The draft local Plan is online at : </a:t>
            </a:r>
            <a:r>
              <a:rPr lang="en-GB" sz="2000" dirty="0" smtClean="0">
                <a:hlinkClick r:id="rId2"/>
              </a:rPr>
              <a:t>https</a:t>
            </a:r>
            <a:r>
              <a:rPr lang="en-GB" sz="2000" dirty="0">
                <a:hlinkClick r:id="rId2"/>
              </a:rPr>
              <a:t>://</a:t>
            </a:r>
            <a:r>
              <a:rPr lang="en-GB" sz="2000" dirty="0" smtClean="0">
                <a:hlinkClick r:id="rId2"/>
              </a:rPr>
              <a:t>beta.tunbridgewells.gov.uk/local-plan/local-plan-updates/lp-updates-items/august-2019-update-2</a:t>
            </a:r>
            <a:endParaRPr lang="en-GB" sz="2000" dirty="0" smtClean="0"/>
          </a:p>
          <a:p>
            <a:endParaRPr lang="en-GB" sz="2000" dirty="0" smtClean="0"/>
          </a:p>
          <a:p>
            <a:pPr marL="0" indent="0">
              <a:buNone/>
            </a:pPr>
            <a:r>
              <a:rPr lang="en-GB" sz="2000" dirty="0" smtClean="0"/>
              <a:t>    ( a dedicated public consultation web page with all the local plan 	documents will go live later in September)</a:t>
            </a:r>
          </a:p>
          <a:p>
            <a:r>
              <a:rPr lang="en-GB" sz="2000" dirty="0" smtClean="0"/>
              <a:t>“LOCAL” : autumn edition of TWBC magazine which goes to all residents from 16 </a:t>
            </a:r>
            <a:r>
              <a:rPr lang="en-GB" sz="2000" dirty="0"/>
              <a:t>S</a:t>
            </a:r>
            <a:r>
              <a:rPr lang="en-GB" sz="2000" dirty="0" smtClean="0"/>
              <a:t>eptember onwards</a:t>
            </a:r>
          </a:p>
          <a:p>
            <a:r>
              <a:rPr lang="en-GB" sz="2000" dirty="0" smtClean="0"/>
              <a:t>Print media and social media</a:t>
            </a:r>
          </a:p>
          <a:p>
            <a:r>
              <a:rPr lang="en-GB" sz="2000" dirty="0" smtClean="0"/>
              <a:t>Stakeholder meetings</a:t>
            </a:r>
          </a:p>
          <a:p>
            <a:r>
              <a:rPr lang="en-GB" sz="2000" dirty="0" smtClean="0"/>
              <a:t>Exhibitions around the borough from 21 September to 4 October ( nearest are </a:t>
            </a:r>
            <a:r>
              <a:rPr lang="en-GB" sz="2000" dirty="0" err="1" smtClean="0"/>
              <a:t>Horsmonden</a:t>
            </a:r>
            <a:r>
              <a:rPr lang="en-GB" sz="2000" dirty="0" smtClean="0"/>
              <a:t> –Tues 1 and Paddock Wood  Thurs 3 October)</a:t>
            </a:r>
          </a:p>
          <a:p>
            <a:pPr marL="0" indent="0">
              <a:buNone/>
            </a:pPr>
            <a:endParaRPr lang="en-GB" sz="2000" dirty="0"/>
          </a:p>
          <a:p>
            <a:endParaRPr lang="en-GB" sz="2000" dirty="0"/>
          </a:p>
        </p:txBody>
      </p:sp>
      <p:sp>
        <p:nvSpPr>
          <p:cNvPr id="4" name="Rectangle 3"/>
          <p:cNvSpPr/>
          <p:nvPr/>
        </p:nvSpPr>
        <p:spPr>
          <a:xfrm>
            <a:off x="2286000" y="2967335"/>
            <a:ext cx="4572000" cy="369332"/>
          </a:xfrm>
          <a:prstGeom prst="rect">
            <a:avLst/>
          </a:prstGeom>
        </p:spPr>
        <p:txBody>
          <a:bodyPr>
            <a:spAutoFit/>
          </a:bodyPr>
          <a:lstStyle/>
          <a:p>
            <a:endParaRPr lang="en-GB" dirty="0"/>
          </a:p>
        </p:txBody>
      </p:sp>
    </p:spTree>
    <p:extLst>
      <p:ext uri="{BB962C8B-B14F-4D97-AF65-F5344CB8AC3E}">
        <p14:creationId xmlns:p14="http://schemas.microsoft.com/office/powerpoint/2010/main" val="2197978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smtClean="0"/>
              <a:t>A. The </a:t>
            </a:r>
            <a:r>
              <a:rPr lang="en-GB" sz="3200" b="1" dirty="0" smtClean="0"/>
              <a:t>purposes of the planning system</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a:bodyPr>
          <a:lstStyle/>
          <a:p>
            <a:r>
              <a:rPr lang="en-GB" sz="1800" dirty="0" smtClean="0"/>
              <a:t>Regulate the development and use of land </a:t>
            </a:r>
            <a:r>
              <a:rPr lang="en-GB" sz="1800" b="1" dirty="0" smtClean="0"/>
              <a:t>in the public interest </a:t>
            </a:r>
            <a:r>
              <a:rPr lang="en-GB" sz="1800" dirty="0" smtClean="0"/>
              <a:t>( not to advance ,or harm, the interests of any individual or organisation)</a:t>
            </a:r>
          </a:p>
          <a:p>
            <a:r>
              <a:rPr lang="en-GB" sz="1800" b="1" dirty="0" smtClean="0"/>
              <a:t>Balance</a:t>
            </a:r>
            <a:r>
              <a:rPr lang="en-GB" sz="1800" dirty="0" smtClean="0"/>
              <a:t> the need for development ( such as homes , jobs or infrastructure) with the need to protect and improve important features of the local environment</a:t>
            </a:r>
          </a:p>
          <a:p>
            <a:r>
              <a:rPr lang="en-GB" sz="1800" dirty="0" smtClean="0"/>
              <a:t>Deliver </a:t>
            </a:r>
            <a:r>
              <a:rPr lang="en-GB" sz="1800" b="1" dirty="0" smtClean="0"/>
              <a:t>sustainable development </a:t>
            </a:r>
            <a:r>
              <a:rPr lang="en-GB" sz="1800" dirty="0" smtClean="0"/>
              <a:t>: </a:t>
            </a:r>
            <a:r>
              <a:rPr lang="en-GB" sz="1800" dirty="0"/>
              <a:t>meeting social and economic needs </a:t>
            </a:r>
            <a:r>
              <a:rPr lang="en-GB" sz="1800" dirty="0" smtClean="0"/>
              <a:t>, whilst </a:t>
            </a:r>
            <a:endParaRPr lang="en-GB" sz="1800" dirty="0"/>
          </a:p>
          <a:p>
            <a:pPr marL="0" indent="0">
              <a:buNone/>
            </a:pPr>
            <a:r>
              <a:rPr lang="en-GB" sz="1800" dirty="0" smtClean="0"/>
              <a:t>       not compromising the legacy to future generations </a:t>
            </a:r>
          </a:p>
          <a:p>
            <a:r>
              <a:rPr lang="en-GB" sz="1800" b="1" dirty="0" smtClean="0"/>
              <a:t>Testing</a:t>
            </a:r>
            <a:r>
              <a:rPr lang="en-GB" sz="1800" dirty="0" smtClean="0"/>
              <a:t> applicants’ schemes through the planning application process and giving a say to people affected by development schemes</a:t>
            </a:r>
          </a:p>
          <a:p>
            <a:r>
              <a:rPr lang="en-GB" sz="1800" b="1" dirty="0" smtClean="0"/>
              <a:t>Controlling </a:t>
            </a:r>
            <a:r>
              <a:rPr lang="en-GB" sz="1800" dirty="0" smtClean="0"/>
              <a:t>unauthorised development </a:t>
            </a:r>
            <a:endParaRPr lang="en-GB" sz="1800" b="1" dirty="0" smtClean="0"/>
          </a:p>
          <a:p>
            <a:r>
              <a:rPr lang="en-GB" sz="1800" dirty="0" smtClean="0"/>
              <a:t>The system is </a:t>
            </a:r>
            <a:r>
              <a:rPr lang="en-GB" sz="1800" b="1" dirty="0" smtClean="0"/>
              <a:t>plan-led : </a:t>
            </a:r>
            <a:r>
              <a:rPr lang="en-GB" sz="1800" dirty="0" smtClean="0"/>
              <a:t>based on development</a:t>
            </a:r>
          </a:p>
          <a:p>
            <a:pPr marL="0" indent="0">
              <a:buNone/>
            </a:pPr>
            <a:r>
              <a:rPr lang="en-GB" sz="1800" dirty="0"/>
              <a:t> </a:t>
            </a:r>
            <a:r>
              <a:rPr lang="en-GB" sz="1800" dirty="0" smtClean="0"/>
              <a:t>      plans produced by locally-elected councils ,in </a:t>
            </a:r>
          </a:p>
          <a:p>
            <a:pPr marL="0" indent="0">
              <a:buNone/>
            </a:pPr>
            <a:r>
              <a:rPr lang="en-GB" sz="1800" dirty="0"/>
              <a:t> </a:t>
            </a:r>
            <a:r>
              <a:rPr lang="en-GB" sz="1800" dirty="0" smtClean="0"/>
              <a:t>      consultation with local communities , and subject </a:t>
            </a:r>
          </a:p>
          <a:p>
            <a:pPr marL="0" indent="0">
              <a:buNone/>
            </a:pPr>
            <a:r>
              <a:rPr lang="en-GB" sz="1800" dirty="0"/>
              <a:t> </a:t>
            </a:r>
            <a:r>
              <a:rPr lang="en-GB" sz="1800" dirty="0" smtClean="0"/>
              <a:t>      to independent examination</a:t>
            </a:r>
            <a:endParaRPr lang="en-GB"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4437112"/>
            <a:ext cx="2489648" cy="1244824"/>
          </a:xfrm>
          <a:prstGeom prst="rect">
            <a:avLst/>
          </a:prstGeom>
        </p:spPr>
      </p:pic>
    </p:spTree>
    <p:extLst>
      <p:ext uri="{BB962C8B-B14F-4D97-AF65-F5344CB8AC3E}">
        <p14:creationId xmlns:p14="http://schemas.microsoft.com/office/powerpoint/2010/main" val="2706688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B. The plan-led system : local plans</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fontScale="77500" lnSpcReduction="20000"/>
          </a:bodyPr>
          <a:lstStyle/>
          <a:p>
            <a:pPr marL="0" indent="0">
              <a:buNone/>
            </a:pPr>
            <a:r>
              <a:rPr lang="en-GB" sz="2100" b="1" dirty="0" smtClean="0"/>
              <a:t>The development plan for an area has two components : the local plan ( prepared by the local planning authority) and any neighbourhood plan prepared by a town/parish council or constituted neighbourhood forum</a:t>
            </a:r>
          </a:p>
          <a:p>
            <a:pPr marL="0" indent="0">
              <a:buNone/>
            </a:pPr>
            <a:endParaRPr lang="en-GB" sz="1800" dirty="0" smtClean="0"/>
          </a:p>
          <a:p>
            <a:pPr marL="0" indent="0">
              <a:buNone/>
            </a:pPr>
            <a:r>
              <a:rPr lang="en-GB" sz="1800" dirty="0" smtClean="0"/>
              <a:t>Each Local Planning Authority (LPA) must prepare a </a:t>
            </a:r>
            <a:r>
              <a:rPr lang="en-GB" sz="1800" b="1" dirty="0" smtClean="0"/>
              <a:t>local plan </a:t>
            </a:r>
            <a:r>
              <a:rPr lang="en-GB" sz="1800" dirty="0" smtClean="0"/>
              <a:t>for its area, looking ahead 15-20 years and based on a </a:t>
            </a:r>
            <a:r>
              <a:rPr lang="en-GB" sz="1800" b="1" dirty="0" smtClean="0"/>
              <a:t>strong local evidence base which </a:t>
            </a:r>
            <a:r>
              <a:rPr lang="en-GB" sz="1800" dirty="0" smtClean="0"/>
              <a:t>should set out :</a:t>
            </a:r>
          </a:p>
          <a:p>
            <a:pPr marL="0" indent="0">
              <a:buNone/>
            </a:pPr>
            <a:endParaRPr lang="en-GB" sz="1800" dirty="0" smtClean="0"/>
          </a:p>
          <a:p>
            <a:pPr>
              <a:buFont typeface="Wingdings"/>
              <a:buChar char="Ø"/>
            </a:pPr>
            <a:r>
              <a:rPr lang="en-GB" sz="1800" dirty="0"/>
              <a:t>w</a:t>
            </a:r>
            <a:r>
              <a:rPr lang="en-GB" sz="1800" dirty="0" smtClean="0"/>
              <a:t>hat development is needed in the area</a:t>
            </a:r>
          </a:p>
          <a:p>
            <a:pPr>
              <a:buFont typeface="Wingdings"/>
              <a:buChar char="Ø"/>
            </a:pPr>
            <a:r>
              <a:rPr lang="en-GB" sz="1800" dirty="0"/>
              <a:t>a</a:t>
            </a:r>
            <a:r>
              <a:rPr lang="en-GB" sz="1800" dirty="0" smtClean="0"/>
              <a:t>llocations of land to meet development needs</a:t>
            </a:r>
          </a:p>
          <a:p>
            <a:pPr>
              <a:buFont typeface="Wingdings"/>
              <a:buChar char="Ø"/>
            </a:pPr>
            <a:r>
              <a:rPr lang="en-GB" sz="1800" dirty="0"/>
              <a:t>t</a:t>
            </a:r>
            <a:r>
              <a:rPr lang="en-GB" sz="1800" dirty="0" smtClean="0"/>
              <a:t>he infrastructure necessary to support development</a:t>
            </a:r>
          </a:p>
          <a:p>
            <a:pPr>
              <a:buFont typeface="Wingdings"/>
              <a:buChar char="Ø"/>
            </a:pPr>
            <a:r>
              <a:rPr lang="en-GB" sz="1800" dirty="0"/>
              <a:t>k</a:t>
            </a:r>
            <a:r>
              <a:rPr lang="en-GB" sz="1800" dirty="0" smtClean="0"/>
              <a:t>ey features of the built and natural environment to be preserved and enhanced</a:t>
            </a:r>
          </a:p>
          <a:p>
            <a:pPr>
              <a:buFont typeface="Wingdings"/>
              <a:buChar char="Ø"/>
            </a:pPr>
            <a:r>
              <a:rPr lang="en-GB" sz="1800" dirty="0"/>
              <a:t>p</a:t>
            </a:r>
            <a:r>
              <a:rPr lang="en-GB" sz="1800" dirty="0" smtClean="0"/>
              <a:t>lanning policies to guide decisions on planning applications (</a:t>
            </a:r>
            <a:r>
              <a:rPr lang="en-GB" sz="1800" b="1" dirty="0" smtClean="0"/>
              <a:t> decisions should normally be made in accordance with the development plan </a:t>
            </a:r>
            <a:r>
              <a:rPr lang="en-GB" sz="1800" dirty="0" smtClean="0"/>
              <a:t>) and secure development in line with the plan</a:t>
            </a:r>
          </a:p>
          <a:p>
            <a:pPr>
              <a:buFont typeface="Wingdings"/>
              <a:buChar char="Ø"/>
            </a:pPr>
            <a:endParaRPr lang="en-GB" sz="1800" dirty="0"/>
          </a:p>
          <a:p>
            <a:r>
              <a:rPr lang="en-GB" sz="1800" dirty="0" smtClean="0"/>
              <a:t>Must be broadly in line with national planning policy </a:t>
            </a:r>
          </a:p>
          <a:p>
            <a:r>
              <a:rPr lang="en-GB" sz="1800" dirty="0" smtClean="0"/>
              <a:t>Meet the Government’s “tests of soundness”</a:t>
            </a:r>
          </a:p>
          <a:p>
            <a:r>
              <a:rPr lang="en-GB" sz="1800" dirty="0" smtClean="0"/>
              <a:t>Meet any </a:t>
            </a:r>
            <a:r>
              <a:rPr lang="en-GB" sz="1800" dirty="0"/>
              <a:t>E</a:t>
            </a:r>
            <a:r>
              <a:rPr lang="en-GB" sz="1800" dirty="0" smtClean="0"/>
              <a:t>uropean law obligations (e.g. Habitats Regulations)</a:t>
            </a:r>
          </a:p>
          <a:p>
            <a:r>
              <a:rPr lang="en-GB" sz="1800" dirty="0" smtClean="0"/>
              <a:t>Public involvement required by law and essential to production of an effective plan</a:t>
            </a:r>
          </a:p>
          <a:p>
            <a:r>
              <a:rPr lang="en-GB" sz="1800" dirty="0" smtClean="0"/>
              <a:t>Tested by Public Examination and independent inspector</a:t>
            </a:r>
          </a:p>
          <a:p>
            <a:r>
              <a:rPr lang="en-GB" sz="1800" dirty="0" smtClean="0"/>
              <a:t>Require Strategic Environmental Assessment (SEA) to demonstrate sustainable choices made</a:t>
            </a:r>
            <a:endParaRPr lang="en-GB" sz="1800" dirty="0"/>
          </a:p>
        </p:txBody>
      </p:sp>
    </p:spTree>
    <p:extLst>
      <p:ext uri="{BB962C8B-B14F-4D97-AF65-F5344CB8AC3E}">
        <p14:creationId xmlns:p14="http://schemas.microsoft.com/office/powerpoint/2010/main" val="325787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The plan-led system: neighbourhood plans </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fontScale="92500"/>
          </a:bodyPr>
          <a:lstStyle/>
          <a:p>
            <a:r>
              <a:rPr lang="en-GB" sz="1800" dirty="0" smtClean="0"/>
              <a:t>Since the Localism Act 2011 , town /parish councils have been able to prepare neighbourhood plans , so that plans are made by the people most affected by them</a:t>
            </a:r>
          </a:p>
          <a:p>
            <a:r>
              <a:rPr lang="en-GB" sz="1800" b="1" dirty="0" smtClean="0"/>
              <a:t>The neighbourhood plan can </a:t>
            </a:r>
            <a:r>
              <a:rPr lang="en-GB" sz="1800" dirty="0" smtClean="0"/>
              <a:t>:</a:t>
            </a:r>
          </a:p>
          <a:p>
            <a:pPr>
              <a:buFont typeface="Wingdings" panose="05000000000000000000" pitchFamily="2" charset="2"/>
              <a:buChar char="Ø"/>
            </a:pPr>
            <a:r>
              <a:rPr lang="en-GB" sz="1800" dirty="0" smtClean="0"/>
              <a:t>establish detailed planning policies for its area</a:t>
            </a:r>
          </a:p>
          <a:p>
            <a:pPr>
              <a:buFont typeface="Wingdings" panose="05000000000000000000" pitchFamily="2" charset="2"/>
              <a:buChar char="Ø"/>
            </a:pPr>
            <a:r>
              <a:rPr lang="en-GB" sz="1800" dirty="0"/>
              <a:t>i</a:t>
            </a:r>
            <a:r>
              <a:rPr lang="en-GB" sz="1800" dirty="0" smtClean="0"/>
              <a:t>dentify sites for new development , but not less overall development than indicated in the local plan </a:t>
            </a:r>
          </a:p>
          <a:p>
            <a:pPr>
              <a:buFont typeface="Wingdings" panose="05000000000000000000" pitchFamily="2" charset="2"/>
              <a:buChar char="Ø"/>
            </a:pPr>
            <a:r>
              <a:rPr lang="en-GB" sz="1800" dirty="0"/>
              <a:t>i</a:t>
            </a:r>
            <a:r>
              <a:rPr lang="en-GB" sz="1800" dirty="0" smtClean="0"/>
              <a:t>dentify key features of the built and natural environment to be preserved and enhanced</a:t>
            </a:r>
          </a:p>
          <a:p>
            <a:pPr>
              <a:buFont typeface="Wingdings" panose="05000000000000000000" pitchFamily="2" charset="2"/>
              <a:buChar char="Ø"/>
            </a:pPr>
            <a:r>
              <a:rPr lang="en-GB" sz="1800" dirty="0"/>
              <a:t>a</a:t>
            </a:r>
            <a:r>
              <a:rPr lang="en-GB" sz="1800" dirty="0" smtClean="0"/>
              <a:t>nd thus strongly influence the outcome of planning applications in the area</a:t>
            </a:r>
            <a:endParaRPr lang="en-GB" sz="1800" dirty="0"/>
          </a:p>
          <a:p>
            <a:pPr marL="0" indent="0">
              <a:buNone/>
            </a:pPr>
            <a:r>
              <a:rPr lang="en-GB" sz="1800" b="1" dirty="0" smtClean="0"/>
              <a:t>But must </a:t>
            </a:r>
            <a:r>
              <a:rPr lang="en-GB" sz="1800" dirty="0" smtClean="0"/>
              <a:t>:</a:t>
            </a:r>
          </a:p>
          <a:p>
            <a:pPr>
              <a:buFont typeface="Wingdings" panose="05000000000000000000" pitchFamily="2" charset="2"/>
              <a:buChar char="Ø"/>
            </a:pPr>
            <a:r>
              <a:rPr lang="en-GB" sz="1800" dirty="0"/>
              <a:t>b</a:t>
            </a:r>
            <a:r>
              <a:rPr lang="en-GB" sz="1800" dirty="0" smtClean="0"/>
              <a:t>e prepared within the framework set by national and local planning policy</a:t>
            </a:r>
          </a:p>
          <a:p>
            <a:pPr>
              <a:buFont typeface="Wingdings" panose="05000000000000000000" pitchFamily="2" charset="2"/>
              <a:buChar char="Ø"/>
            </a:pPr>
            <a:r>
              <a:rPr lang="en-GB" sz="1800" dirty="0" smtClean="0"/>
              <a:t>Meet any European or national legal requirements ( such as </a:t>
            </a:r>
            <a:r>
              <a:rPr lang="en-GB" sz="1800" dirty="0"/>
              <a:t>H</a:t>
            </a:r>
            <a:r>
              <a:rPr lang="en-GB" sz="1800" dirty="0" smtClean="0"/>
              <a:t>abitat </a:t>
            </a:r>
            <a:r>
              <a:rPr lang="en-GB" sz="1800" dirty="0"/>
              <a:t>R</a:t>
            </a:r>
            <a:r>
              <a:rPr lang="en-GB" sz="1800" dirty="0" smtClean="0"/>
              <a:t>egulations) </a:t>
            </a:r>
          </a:p>
          <a:p>
            <a:pPr>
              <a:buFont typeface="Wingdings" panose="05000000000000000000" pitchFamily="2" charset="2"/>
              <a:buChar char="Ø"/>
            </a:pPr>
            <a:r>
              <a:rPr lang="en-GB" sz="1800" dirty="0"/>
              <a:t>s</a:t>
            </a:r>
            <a:r>
              <a:rPr lang="en-GB" sz="1800" dirty="0" smtClean="0"/>
              <a:t>how that it has engaged with the local community and taken account of their views</a:t>
            </a:r>
          </a:p>
          <a:p>
            <a:pPr>
              <a:buFont typeface="Wingdings" panose="05000000000000000000" pitchFamily="2" charset="2"/>
              <a:buChar char="Ø"/>
            </a:pPr>
            <a:r>
              <a:rPr lang="en-GB" sz="1800" dirty="0"/>
              <a:t>b</a:t>
            </a:r>
            <a:r>
              <a:rPr lang="en-GB" sz="1800" dirty="0" smtClean="0"/>
              <a:t>e tested by an independent examiner and endorsed by local referendum </a:t>
            </a:r>
          </a:p>
          <a:p>
            <a:pPr>
              <a:buFont typeface="Wingdings" panose="05000000000000000000" pitchFamily="2" charset="2"/>
              <a:buChar char="Ø"/>
            </a:pPr>
            <a:endParaRPr lang="en-GB" sz="1800" dirty="0"/>
          </a:p>
          <a:p>
            <a:pPr marL="0" indent="0">
              <a:buNone/>
            </a:pPr>
            <a:endParaRPr lang="en-GB" sz="1800" dirty="0"/>
          </a:p>
        </p:txBody>
      </p:sp>
    </p:spTree>
    <p:extLst>
      <p:ext uri="{BB962C8B-B14F-4D97-AF65-F5344CB8AC3E}">
        <p14:creationId xmlns:p14="http://schemas.microsoft.com/office/powerpoint/2010/main" val="761292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c. Development plans in Tunbridge </a:t>
            </a:r>
            <a:r>
              <a:rPr lang="en-GB" sz="3200" b="1" dirty="0"/>
              <a:t>W</a:t>
            </a:r>
            <a:r>
              <a:rPr lang="en-GB" sz="3200" b="1" dirty="0" smtClean="0"/>
              <a:t>ells Borough </a:t>
            </a:r>
            <a:endParaRPr lang="en-GB" sz="3200" b="1" dirty="0"/>
          </a:p>
        </p:txBody>
      </p:sp>
      <p:sp>
        <p:nvSpPr>
          <p:cNvPr id="3" name="Content Placeholder 2"/>
          <p:cNvSpPr>
            <a:spLocks noGrp="1"/>
          </p:cNvSpPr>
          <p:nvPr>
            <p:ph idx="1"/>
          </p:nvPr>
        </p:nvSpPr>
        <p:spPr>
          <a:xfrm>
            <a:off x="539552" y="1628800"/>
            <a:ext cx="8229600" cy="4752528"/>
          </a:xfrm>
          <a:solidFill>
            <a:schemeClr val="bg2">
              <a:lumMod val="90000"/>
            </a:schemeClr>
          </a:solidFill>
        </p:spPr>
        <p:txBody>
          <a:bodyPr>
            <a:normAutofit fontScale="25000" lnSpcReduction="20000"/>
          </a:bodyPr>
          <a:lstStyle/>
          <a:p>
            <a:pPr marL="0" indent="0">
              <a:buNone/>
            </a:pPr>
            <a:endParaRPr lang="en-GB" sz="6400" dirty="0" smtClean="0"/>
          </a:p>
          <a:p>
            <a:pPr marL="0" indent="0">
              <a:buNone/>
            </a:pPr>
            <a:r>
              <a:rPr lang="en-GB" sz="5600" dirty="0" smtClean="0"/>
              <a:t>There is a </a:t>
            </a:r>
            <a:r>
              <a:rPr lang="en-GB" sz="5600" b="1" dirty="0"/>
              <a:t>h</a:t>
            </a:r>
            <a:r>
              <a:rPr lang="en-GB" sz="5600" b="1" dirty="0" smtClean="0"/>
              <a:t>ierarchical system </a:t>
            </a:r>
            <a:r>
              <a:rPr lang="en-GB" sz="5600" dirty="0" smtClean="0"/>
              <a:t>: each level sets context for level below.</a:t>
            </a:r>
          </a:p>
          <a:p>
            <a:pPr marL="0" indent="0">
              <a:buNone/>
            </a:pPr>
            <a:endParaRPr lang="en-GB" sz="5600" dirty="0" smtClean="0"/>
          </a:p>
          <a:p>
            <a:r>
              <a:rPr lang="en-GB" sz="5600" b="1" dirty="0" smtClean="0"/>
              <a:t>National Planning Policy Framework (NPPF)  </a:t>
            </a:r>
            <a:r>
              <a:rPr lang="en-GB" sz="5600" dirty="0" smtClean="0"/>
              <a:t>(2019) </a:t>
            </a:r>
          </a:p>
          <a:p>
            <a:r>
              <a:rPr lang="en-GB" sz="5600" b="1" dirty="0" smtClean="0"/>
              <a:t>National Planning Practice Guidance </a:t>
            </a:r>
            <a:r>
              <a:rPr lang="en-GB" sz="5600" dirty="0" smtClean="0"/>
              <a:t>(2014 and updates) </a:t>
            </a:r>
          </a:p>
          <a:p>
            <a:pPr marL="0" indent="0">
              <a:buNone/>
            </a:pPr>
            <a:r>
              <a:rPr lang="en-GB" sz="5600" dirty="0" smtClean="0"/>
              <a:t>____________________________________________________________________________</a:t>
            </a:r>
            <a:endParaRPr lang="en-GB" sz="5600" b="1" dirty="0" smtClean="0"/>
          </a:p>
          <a:p>
            <a:endParaRPr lang="en-GB" sz="5600" b="1" dirty="0" smtClean="0"/>
          </a:p>
          <a:p>
            <a:r>
              <a:rPr lang="en-GB" sz="5600" b="1" dirty="0" smtClean="0"/>
              <a:t>Tunbridge </a:t>
            </a:r>
            <a:r>
              <a:rPr lang="en-GB" sz="5600" b="1" dirty="0"/>
              <a:t>W</a:t>
            </a:r>
            <a:r>
              <a:rPr lang="en-GB" sz="5600" b="1" dirty="0" smtClean="0"/>
              <a:t>ells </a:t>
            </a:r>
            <a:r>
              <a:rPr lang="en-GB" sz="5600" b="1" dirty="0"/>
              <a:t>Borough Local Plan 2006 </a:t>
            </a:r>
            <a:r>
              <a:rPr lang="en-GB" sz="5600" dirty="0"/>
              <a:t>(saved policies only)</a:t>
            </a:r>
          </a:p>
          <a:p>
            <a:r>
              <a:rPr lang="en-GB" sz="5600" b="1" dirty="0" smtClean="0"/>
              <a:t>Tunbridge Wells </a:t>
            </a:r>
            <a:r>
              <a:rPr lang="en-GB" sz="5600" b="1" dirty="0"/>
              <a:t>Borough </a:t>
            </a:r>
            <a:r>
              <a:rPr lang="en-GB" sz="5600" b="1" dirty="0" smtClean="0"/>
              <a:t>LDF Core </a:t>
            </a:r>
            <a:r>
              <a:rPr lang="en-GB" sz="5600" b="1" dirty="0"/>
              <a:t>Strategy (</a:t>
            </a:r>
            <a:r>
              <a:rPr lang="en-GB" sz="5600" b="1" dirty="0" smtClean="0"/>
              <a:t>2010) </a:t>
            </a:r>
            <a:endParaRPr lang="en-GB" sz="5600" b="1" dirty="0"/>
          </a:p>
          <a:p>
            <a:r>
              <a:rPr lang="en-GB" sz="5600" b="1" dirty="0" smtClean="0"/>
              <a:t>Tunbridge Wells Site Allocations Plan </a:t>
            </a:r>
            <a:endParaRPr lang="en-GB" sz="5600" b="1" dirty="0"/>
          </a:p>
          <a:p>
            <a:r>
              <a:rPr lang="en-GB" sz="5600" b="1" dirty="0"/>
              <a:t>Various </a:t>
            </a:r>
            <a:r>
              <a:rPr lang="en-GB" sz="5600" b="1" dirty="0" smtClean="0"/>
              <a:t>TWBC Supplementary Planning Documents on </a:t>
            </a:r>
            <a:r>
              <a:rPr lang="en-GB" sz="5600" b="1" dirty="0"/>
              <a:t>detailed matters </a:t>
            </a:r>
          </a:p>
          <a:p>
            <a:r>
              <a:rPr lang="en-GB" sz="5600" b="1" dirty="0"/>
              <a:t>New </a:t>
            </a:r>
            <a:r>
              <a:rPr lang="en-GB" sz="5600" b="1" dirty="0" smtClean="0"/>
              <a:t>Tunbridge Wells </a:t>
            </a:r>
            <a:r>
              <a:rPr lang="en-GB" sz="5600" b="1" dirty="0"/>
              <a:t>Borough Local Plan </a:t>
            </a:r>
            <a:r>
              <a:rPr lang="en-GB" sz="5600" dirty="0"/>
              <a:t>(to </a:t>
            </a:r>
            <a:r>
              <a:rPr lang="en-GB" sz="5600" dirty="0" smtClean="0"/>
              <a:t>2036) draft published for consultation in September2019</a:t>
            </a:r>
            <a:endParaRPr lang="en-GB" sz="5600" dirty="0"/>
          </a:p>
          <a:p>
            <a:endParaRPr lang="en-GB" sz="5600" b="1" dirty="0" smtClean="0"/>
          </a:p>
          <a:p>
            <a:r>
              <a:rPr lang="en-GB" sz="5600" b="1" dirty="0" smtClean="0"/>
              <a:t>Kent  Minerals and </a:t>
            </a:r>
            <a:r>
              <a:rPr lang="en-GB" sz="5600" b="1" dirty="0"/>
              <a:t>W</a:t>
            </a:r>
            <a:r>
              <a:rPr lang="en-GB" sz="5600" b="1" dirty="0" smtClean="0"/>
              <a:t>aste </a:t>
            </a:r>
            <a:r>
              <a:rPr lang="en-GB" sz="5600" b="1" dirty="0"/>
              <a:t>P</a:t>
            </a:r>
            <a:r>
              <a:rPr lang="en-GB" sz="5600" b="1" dirty="0" smtClean="0"/>
              <a:t>lan (2016)</a:t>
            </a:r>
            <a:endParaRPr lang="en-GB" sz="5600" dirty="0" smtClean="0"/>
          </a:p>
          <a:p>
            <a:pPr marL="0" indent="0">
              <a:buNone/>
            </a:pPr>
            <a:r>
              <a:rPr lang="en-GB" sz="5600" dirty="0" smtClean="0"/>
              <a:t>_____________________________________________________________________________  </a:t>
            </a:r>
          </a:p>
          <a:p>
            <a:pPr marL="0" indent="0">
              <a:buNone/>
            </a:pPr>
            <a:endParaRPr lang="en-GB" sz="5600" dirty="0" smtClean="0"/>
          </a:p>
          <a:p>
            <a:r>
              <a:rPr lang="en-GB" sz="5600" b="1" dirty="0" smtClean="0"/>
              <a:t>Neighbourhood plans prepared by town and parish councils, and neighbourhood forums  </a:t>
            </a:r>
            <a:r>
              <a:rPr lang="en-GB" sz="5600" dirty="0" smtClean="0"/>
              <a:t>( 1 completed (</a:t>
            </a:r>
            <a:r>
              <a:rPr lang="en-GB" sz="5600" dirty="0" err="1" smtClean="0"/>
              <a:t>Hawkhurst</a:t>
            </a:r>
            <a:r>
              <a:rPr lang="en-GB" sz="5600" dirty="0" smtClean="0"/>
              <a:t>), and a further </a:t>
            </a:r>
            <a:r>
              <a:rPr lang="en-GB" sz="5600" dirty="0"/>
              <a:t>8</a:t>
            </a:r>
            <a:r>
              <a:rPr lang="en-GB" sz="5600" dirty="0" smtClean="0"/>
              <a:t> underway in </a:t>
            </a:r>
            <a:r>
              <a:rPr lang="en-GB" sz="5600" dirty="0"/>
              <a:t>T</a:t>
            </a:r>
            <a:r>
              <a:rPr lang="en-GB" sz="5600" dirty="0" smtClean="0"/>
              <a:t>unbridge </a:t>
            </a:r>
            <a:r>
              <a:rPr lang="en-GB" sz="5600" dirty="0"/>
              <a:t>W</a:t>
            </a:r>
            <a:r>
              <a:rPr lang="en-GB" sz="5600" dirty="0" smtClean="0"/>
              <a:t>ells Borough ,including </a:t>
            </a:r>
            <a:r>
              <a:rPr lang="en-GB" sz="5600" dirty="0" err="1" smtClean="0"/>
              <a:t>Brenchley</a:t>
            </a:r>
            <a:r>
              <a:rPr lang="en-GB" sz="5600" dirty="0" smtClean="0"/>
              <a:t> &amp; </a:t>
            </a:r>
            <a:r>
              <a:rPr lang="en-GB" sz="5600" dirty="0" err="1" smtClean="0"/>
              <a:t>Matfield</a:t>
            </a:r>
            <a:r>
              <a:rPr lang="en-GB" sz="5600" dirty="0" smtClean="0"/>
              <a:t> </a:t>
            </a:r>
            <a:r>
              <a:rPr lang="en-GB" sz="5600" b="1" dirty="0" smtClean="0"/>
              <a:t>) </a:t>
            </a:r>
          </a:p>
          <a:p>
            <a:pPr marL="0" indent="0">
              <a:buNone/>
            </a:pPr>
            <a:endParaRPr lang="en-GB" sz="5600" b="1" dirty="0"/>
          </a:p>
          <a:p>
            <a:pPr marL="0" indent="0">
              <a:buNone/>
            </a:pPr>
            <a:r>
              <a:rPr lang="en-GB" sz="2400" dirty="0" smtClean="0"/>
              <a:t> </a:t>
            </a:r>
          </a:p>
          <a:p>
            <a:pPr marL="0" indent="0">
              <a:buNone/>
            </a:pPr>
            <a:r>
              <a:rPr lang="en-GB" sz="1500" dirty="0" smtClean="0"/>
              <a:t>          </a:t>
            </a:r>
            <a:endParaRPr lang="en-GB" sz="1800" dirty="0"/>
          </a:p>
        </p:txBody>
      </p:sp>
    </p:spTree>
    <p:extLst>
      <p:ext uri="{BB962C8B-B14F-4D97-AF65-F5344CB8AC3E}">
        <p14:creationId xmlns:p14="http://schemas.microsoft.com/office/powerpoint/2010/main" val="3812433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D. The new </a:t>
            </a:r>
            <a:r>
              <a:rPr lang="en-GB" sz="3200" b="1" dirty="0"/>
              <a:t>T</a:t>
            </a:r>
            <a:r>
              <a:rPr lang="en-GB" sz="3200" b="1" dirty="0" smtClean="0"/>
              <a:t>unbridge Wells Borough </a:t>
            </a:r>
            <a:r>
              <a:rPr lang="en-GB" sz="3200" b="1" dirty="0"/>
              <a:t>L</a:t>
            </a:r>
            <a:r>
              <a:rPr lang="en-GB" sz="3200" b="1" dirty="0" smtClean="0"/>
              <a:t>ocal Plan </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fontScale="85000" lnSpcReduction="10000"/>
          </a:bodyPr>
          <a:lstStyle/>
          <a:p>
            <a:r>
              <a:rPr lang="en-GB" sz="2000" dirty="0" smtClean="0"/>
              <a:t>Preparation of the plan has to comply with :</a:t>
            </a:r>
          </a:p>
          <a:p>
            <a:pPr marL="0" indent="0">
              <a:buNone/>
            </a:pPr>
            <a:r>
              <a:rPr lang="en-GB" sz="2000" dirty="0"/>
              <a:t> </a:t>
            </a:r>
            <a:r>
              <a:rPr lang="en-GB" sz="2000" dirty="0" smtClean="0"/>
              <a:t>     &gt; the legal process set out in Planning Acts and Local Plan regulations</a:t>
            </a:r>
          </a:p>
          <a:p>
            <a:pPr marL="0" indent="0">
              <a:buNone/>
            </a:pPr>
            <a:r>
              <a:rPr lang="en-GB" sz="2000" dirty="0"/>
              <a:t> </a:t>
            </a:r>
            <a:r>
              <a:rPr lang="en-GB" sz="2000" dirty="0" smtClean="0"/>
              <a:t>     &gt; national planning policy set out in National Planning Policy Framework ( 	February 2019) and associated practice guidance</a:t>
            </a:r>
          </a:p>
          <a:p>
            <a:r>
              <a:rPr lang="en-GB" sz="2000" dirty="0" smtClean="0"/>
              <a:t>Must meet </a:t>
            </a:r>
            <a:r>
              <a:rPr lang="en-GB" sz="2000" b="1" dirty="0" smtClean="0"/>
              <a:t>“tests of soundness” </a:t>
            </a:r>
            <a:r>
              <a:rPr lang="en-GB" sz="2000" dirty="0" smtClean="0"/>
              <a:t>in a public examination carried out by an independent  Inspector appointed by Secretary of State ( see next slide)</a:t>
            </a:r>
          </a:p>
          <a:p>
            <a:r>
              <a:rPr lang="en-GB" sz="2000" dirty="0" smtClean="0"/>
              <a:t>Supported by a large bank of </a:t>
            </a:r>
            <a:r>
              <a:rPr lang="en-GB" sz="2000" b="1" dirty="0" smtClean="0"/>
              <a:t>evidence</a:t>
            </a:r>
            <a:r>
              <a:rPr lang="en-GB" sz="2000" dirty="0" smtClean="0"/>
              <a:t> : studies on current conditions affecting development and use of land , and how they are likely to change over next 15/20 years ( e.g. example : population and housing , economy and employment ,retail and town centres ,rural settlements ,built heritage ,landscape and ecology ,flood risk ,transport, green infrastructure ) </a:t>
            </a:r>
          </a:p>
          <a:p>
            <a:r>
              <a:rPr lang="en-GB" sz="2000" b="1" dirty="0" smtClean="0"/>
              <a:t>Liaison and co-operation </a:t>
            </a:r>
            <a:r>
              <a:rPr lang="en-GB" sz="2000" dirty="0" smtClean="0"/>
              <a:t>with KCC and adjacent local authorities ( Tonbridge &amp; </a:t>
            </a:r>
            <a:r>
              <a:rPr lang="en-GB" sz="2000" dirty="0" err="1" smtClean="0"/>
              <a:t>Malling</a:t>
            </a:r>
            <a:r>
              <a:rPr lang="en-GB" sz="2000" dirty="0" smtClean="0"/>
              <a:t>, Ashford, Maidstone , </a:t>
            </a:r>
            <a:r>
              <a:rPr lang="en-GB" sz="2000" dirty="0"/>
              <a:t>S</a:t>
            </a:r>
            <a:r>
              <a:rPr lang="en-GB" sz="2000" dirty="0" smtClean="0"/>
              <a:t>evenoaks, </a:t>
            </a:r>
            <a:r>
              <a:rPr lang="en-GB" sz="2000" dirty="0" err="1" smtClean="0"/>
              <a:t>Wealden,Rother</a:t>
            </a:r>
            <a:r>
              <a:rPr lang="en-GB" sz="2000" dirty="0" smtClean="0"/>
              <a:t>) and with infrastructure providers and operators ( e.g. Network Rail, Highways Agency, Environment Agency)</a:t>
            </a:r>
          </a:p>
          <a:p>
            <a:r>
              <a:rPr lang="en-GB" sz="2000" dirty="0" smtClean="0"/>
              <a:t>Must be supported by a </a:t>
            </a:r>
            <a:r>
              <a:rPr lang="en-GB" sz="2000" b="1" dirty="0" smtClean="0"/>
              <a:t>Sustainability Appraisal </a:t>
            </a:r>
            <a:r>
              <a:rPr lang="en-GB" sz="2000" dirty="0" smtClean="0"/>
              <a:t>( an assessment of strategy and policy options against social, economic and environmental objectives for the borough)</a:t>
            </a:r>
            <a:endParaRPr lang="en-GB" sz="2000" dirty="0"/>
          </a:p>
        </p:txBody>
      </p:sp>
    </p:spTree>
    <p:extLst>
      <p:ext uri="{BB962C8B-B14F-4D97-AF65-F5344CB8AC3E}">
        <p14:creationId xmlns:p14="http://schemas.microsoft.com/office/powerpoint/2010/main" val="2893658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The Local Plan “tests of soundness”</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lnSpcReduction="10000"/>
          </a:bodyPr>
          <a:lstStyle/>
          <a:p>
            <a:r>
              <a:rPr lang="en-GB" sz="2000" dirty="0" smtClean="0"/>
              <a:t>All Local Plans in England must meet these tests:</a:t>
            </a:r>
          </a:p>
          <a:p>
            <a:pPr marL="0" indent="0">
              <a:buNone/>
            </a:pPr>
            <a:endParaRPr lang="en-GB" sz="2000" dirty="0"/>
          </a:p>
          <a:p>
            <a:pPr>
              <a:buFont typeface="Wingdings" panose="05000000000000000000" pitchFamily="2" charset="2"/>
              <a:buChar char="v"/>
            </a:pPr>
            <a:r>
              <a:rPr lang="en-GB" sz="2000" dirty="0" smtClean="0"/>
              <a:t> </a:t>
            </a:r>
            <a:r>
              <a:rPr lang="en-GB" sz="2000" b="1" dirty="0" smtClean="0"/>
              <a:t>Be positively </a:t>
            </a:r>
            <a:r>
              <a:rPr lang="en-GB" sz="2000" b="1" dirty="0"/>
              <a:t>prepared </a:t>
            </a:r>
            <a:r>
              <a:rPr lang="en-GB" sz="2000" dirty="0"/>
              <a:t>– providing a strategy which, as a minimum, seeks to meet the area’s objectively assessed </a:t>
            </a:r>
            <a:r>
              <a:rPr lang="en-GB" sz="2000" dirty="0" smtClean="0"/>
              <a:t>development needs and </a:t>
            </a:r>
            <a:r>
              <a:rPr lang="en-GB" sz="2000" dirty="0"/>
              <a:t>is informed by agreements with other authorities, so that unmet need from neighbouring areas is accommodated </a:t>
            </a:r>
            <a:r>
              <a:rPr lang="en-GB" sz="2000" dirty="0" smtClean="0"/>
              <a:t>- where </a:t>
            </a:r>
            <a:r>
              <a:rPr lang="en-GB" sz="2000" dirty="0"/>
              <a:t>it is practical to do </a:t>
            </a:r>
            <a:r>
              <a:rPr lang="en-GB" sz="2000" dirty="0" smtClean="0"/>
              <a:t>so -  </a:t>
            </a:r>
            <a:r>
              <a:rPr lang="en-GB" sz="2000" dirty="0"/>
              <a:t>and is consistent with achieving sustainable </a:t>
            </a:r>
            <a:r>
              <a:rPr lang="en-GB" sz="2000" dirty="0" smtClean="0"/>
              <a:t>development;</a:t>
            </a:r>
          </a:p>
          <a:p>
            <a:pPr>
              <a:buFont typeface="Wingdings" panose="05000000000000000000" pitchFamily="2" charset="2"/>
              <a:buChar char="v"/>
            </a:pPr>
            <a:r>
              <a:rPr lang="en-GB" sz="2000" b="1" dirty="0" smtClean="0"/>
              <a:t>Justified </a:t>
            </a:r>
            <a:r>
              <a:rPr lang="en-GB" sz="2000" dirty="0"/>
              <a:t>– an appropriate strategy, taking into account the reasonable alternatives, and based on proportionate evidence; </a:t>
            </a:r>
          </a:p>
          <a:p>
            <a:pPr>
              <a:buFont typeface="Wingdings" panose="05000000000000000000" pitchFamily="2" charset="2"/>
              <a:buChar char="v"/>
            </a:pPr>
            <a:r>
              <a:rPr lang="en-GB" sz="2000" b="1" dirty="0" smtClean="0"/>
              <a:t>Effective </a:t>
            </a:r>
            <a:r>
              <a:rPr lang="en-GB" sz="2000" dirty="0"/>
              <a:t>– deliverable over the plan period, and based on effective joint working on cross-boundary strategic matters that have been dealt with rather than deferred, as evidenced by the statement of common ground; </a:t>
            </a:r>
          </a:p>
          <a:p>
            <a:pPr>
              <a:buFont typeface="Wingdings" panose="05000000000000000000" pitchFamily="2" charset="2"/>
              <a:buChar char="v"/>
            </a:pPr>
            <a:r>
              <a:rPr lang="en-GB" sz="2000" b="1" dirty="0" smtClean="0"/>
              <a:t>Consistent </a:t>
            </a:r>
            <a:r>
              <a:rPr lang="en-GB" sz="2000" b="1" dirty="0"/>
              <a:t>with national policy </a:t>
            </a:r>
            <a:r>
              <a:rPr lang="en-GB" sz="2000" dirty="0"/>
              <a:t>– enabling the delivery of sustainable development in accordance with the policies in </a:t>
            </a:r>
            <a:r>
              <a:rPr lang="en-GB" sz="2000" dirty="0" smtClean="0"/>
              <a:t>the NPPF</a:t>
            </a:r>
            <a:endParaRPr lang="en-GB" sz="2000" dirty="0"/>
          </a:p>
        </p:txBody>
      </p:sp>
    </p:spTree>
    <p:extLst>
      <p:ext uri="{BB962C8B-B14F-4D97-AF65-F5344CB8AC3E}">
        <p14:creationId xmlns:p14="http://schemas.microsoft.com/office/powerpoint/2010/main" val="1601445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60000"/>
              <a:lumOff val="40000"/>
            </a:schemeClr>
          </a:solidFill>
        </p:spPr>
        <p:txBody>
          <a:bodyPr>
            <a:normAutofit/>
          </a:bodyPr>
          <a:lstStyle/>
          <a:p>
            <a:r>
              <a:rPr lang="en-GB" sz="3200" b="1" dirty="0" smtClean="0"/>
              <a:t>What does the Local Plan contain ?</a:t>
            </a:r>
            <a:endParaRPr lang="en-GB" sz="3200" b="1" dirty="0"/>
          </a:p>
        </p:txBody>
      </p:sp>
      <p:sp>
        <p:nvSpPr>
          <p:cNvPr id="3" name="Content Placeholder 2"/>
          <p:cNvSpPr>
            <a:spLocks noGrp="1"/>
          </p:cNvSpPr>
          <p:nvPr>
            <p:ph idx="1"/>
          </p:nvPr>
        </p:nvSpPr>
        <p:spPr>
          <a:solidFill>
            <a:schemeClr val="bg2">
              <a:lumMod val="90000"/>
            </a:schemeClr>
          </a:solidFill>
        </p:spPr>
        <p:txBody>
          <a:bodyPr>
            <a:normAutofit/>
          </a:bodyPr>
          <a:lstStyle/>
          <a:p>
            <a:r>
              <a:rPr lang="en-GB" sz="2000" b="1" dirty="0"/>
              <a:t>The Vision and Objectives for the B</a:t>
            </a:r>
            <a:r>
              <a:rPr lang="en-GB" sz="2000" b="1" dirty="0" smtClean="0"/>
              <a:t>orough </a:t>
            </a:r>
            <a:r>
              <a:rPr lang="en-GB" sz="2000" dirty="0" smtClean="0"/>
              <a:t>( what sort of place do we want to be by 2036 and how will we get there)</a:t>
            </a:r>
            <a:endParaRPr lang="en-GB" sz="2000" dirty="0"/>
          </a:p>
          <a:p>
            <a:r>
              <a:rPr lang="en-GB" sz="2000" b="1" dirty="0"/>
              <a:t>The proposed Development Strategy</a:t>
            </a:r>
            <a:r>
              <a:rPr lang="en-GB" sz="2000" dirty="0"/>
              <a:t>: how much, and where, development needs will be met;</a:t>
            </a:r>
          </a:p>
          <a:p>
            <a:r>
              <a:rPr lang="en-GB" sz="2000" b="1" dirty="0"/>
              <a:t>Place shaping policies</a:t>
            </a:r>
            <a:r>
              <a:rPr lang="en-GB" sz="2000" dirty="0"/>
              <a:t>, including proposed site allocations for each parish/settlement within the borough;</a:t>
            </a:r>
          </a:p>
          <a:p>
            <a:r>
              <a:rPr lang="en-GB" sz="2000" b="1" dirty="0"/>
              <a:t>Detailed development management policies </a:t>
            </a:r>
            <a:r>
              <a:rPr lang="en-GB" sz="2000" dirty="0" smtClean="0"/>
              <a:t>;guide </a:t>
            </a:r>
            <a:r>
              <a:rPr lang="en-GB" sz="2000" dirty="0"/>
              <a:t>development over the plan </a:t>
            </a:r>
            <a:r>
              <a:rPr lang="en-GB" sz="2000" dirty="0" smtClean="0"/>
              <a:t>period and set a framework  for the consideration of planning applications</a:t>
            </a:r>
            <a:r>
              <a:rPr lang="en-GB" sz="2400" dirty="0" smtClean="0"/>
              <a:t>. </a:t>
            </a:r>
            <a:endParaRPr lang="en-GB" sz="2400" dirty="0"/>
          </a:p>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56" y="4509120"/>
            <a:ext cx="3837538" cy="1271113"/>
          </a:xfrm>
          <a:prstGeom prst="rect">
            <a:avLst/>
          </a:prstGeom>
        </p:spPr>
      </p:pic>
    </p:spTree>
    <p:extLst>
      <p:ext uri="{BB962C8B-B14F-4D97-AF65-F5344CB8AC3E}">
        <p14:creationId xmlns:p14="http://schemas.microsoft.com/office/powerpoint/2010/main" val="13564547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TotalTime>
  <Words>1732</Words>
  <Application>Microsoft Office PowerPoint</Application>
  <PresentationFormat>On-screen Show (4:3)</PresentationFormat>
  <Paragraphs>183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The new Tunbridge Wells Borough Local Plan  and its implications for Brenchley and Matfield</vt:lpstr>
      <vt:lpstr>What this presentation will cover</vt:lpstr>
      <vt:lpstr>A. The purposes of the planning system</vt:lpstr>
      <vt:lpstr>B. The plan-led system : local plans</vt:lpstr>
      <vt:lpstr>The plan-led system: neighbourhood plans </vt:lpstr>
      <vt:lpstr>c. Development plans in Tunbridge Wells Borough </vt:lpstr>
      <vt:lpstr>D. The new Tunbridge Wells Borough Local Plan </vt:lpstr>
      <vt:lpstr>The Local Plan “tests of soundness”</vt:lpstr>
      <vt:lpstr>What does the Local Plan contain ?</vt:lpstr>
      <vt:lpstr>The Local Plan process</vt:lpstr>
      <vt:lpstr>Key planning issues facing Tunbridge Wells Borough   </vt:lpstr>
      <vt:lpstr>The local plan development strategy</vt:lpstr>
      <vt:lpstr>Proposals for Brenchley and Matfield parish </vt:lpstr>
      <vt:lpstr>Brenchley Draft Policies Map </vt:lpstr>
      <vt:lpstr>Matfield Draft Policies Map</vt:lpstr>
      <vt:lpstr>BM1: Land between Brenchley Road, Coppers Lane, Maidstone Road (30-45 dwellings)</vt:lpstr>
      <vt:lpstr>BM2 Matfield House orchards (20-30 dwelings)</vt:lpstr>
      <vt:lpstr>BM3: Ashes Plantation, Maidstone Road (30-60 dwellings)</vt:lpstr>
      <vt:lpstr>BM4: Land at Maidstone Road (11 -15 dwellings)</vt:lpstr>
      <vt:lpstr>Infrastructure upgrades to support growth </vt:lpstr>
      <vt:lpstr>Implications for the Brenchley and Matfield Neighbourhood Plan </vt:lpstr>
      <vt:lpstr>Where to find out more and make your views known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Tunbridge wells Local Plan</dc:title>
  <dc:creator>Lindsay</dc:creator>
  <cp:lastModifiedBy>Graeme</cp:lastModifiedBy>
  <cp:revision>45</cp:revision>
  <dcterms:created xsi:type="dcterms:W3CDTF">2019-09-04T09:49:57Z</dcterms:created>
  <dcterms:modified xsi:type="dcterms:W3CDTF">2019-09-06T10:10:33Z</dcterms:modified>
</cp:coreProperties>
</file>